
<file path=[Content_Types].xml><?xml version="1.0" encoding="utf-8"?>
<Types xmlns="http://schemas.openxmlformats.org/package/2006/content-types">
  <Default Extension="avi" ContentType="video/x-msvideo"/>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22" r:id="rId4"/>
  </p:sldMasterIdLst>
  <p:notesMasterIdLst>
    <p:notesMasterId r:id="rId34"/>
  </p:notesMasterIdLst>
  <p:handoutMasterIdLst>
    <p:handoutMasterId r:id="rId35"/>
  </p:handoutMasterIdLst>
  <p:sldIdLst>
    <p:sldId id="256" r:id="rId5"/>
    <p:sldId id="264" r:id="rId6"/>
    <p:sldId id="258" r:id="rId7"/>
    <p:sldId id="303" r:id="rId8"/>
    <p:sldId id="305" r:id="rId9"/>
    <p:sldId id="308" r:id="rId10"/>
    <p:sldId id="316" r:id="rId11"/>
    <p:sldId id="306" r:id="rId12"/>
    <p:sldId id="315" r:id="rId13"/>
    <p:sldId id="318" r:id="rId14"/>
    <p:sldId id="319" r:id="rId15"/>
    <p:sldId id="322" r:id="rId16"/>
    <p:sldId id="307" r:id="rId17"/>
    <p:sldId id="321" r:id="rId18"/>
    <p:sldId id="263" r:id="rId19"/>
    <p:sldId id="323" r:id="rId20"/>
    <p:sldId id="259" r:id="rId21"/>
    <p:sldId id="304" r:id="rId22"/>
    <p:sldId id="309" r:id="rId23"/>
    <p:sldId id="298" r:id="rId24"/>
    <p:sldId id="293" r:id="rId25"/>
    <p:sldId id="311" r:id="rId26"/>
    <p:sldId id="310" r:id="rId27"/>
    <p:sldId id="312" r:id="rId28"/>
    <p:sldId id="272" r:id="rId29"/>
    <p:sldId id="313" r:id="rId30"/>
    <p:sldId id="275" r:id="rId31"/>
    <p:sldId id="314" r:id="rId32"/>
    <p:sldId id="320" r:id="rId33"/>
  </p:sldIdLst>
  <p:sldSz cx="12192000" cy="6858000"/>
  <p:notesSz cx="6858000" cy="9144000"/>
  <p:defaultTextStyle>
    <a:defPPr rtl="0">
      <a:defRPr lang="nl-nl"/>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5134" autoAdjust="0"/>
  </p:normalViewPr>
  <p:slideViewPr>
    <p:cSldViewPr snapToGrid="0">
      <p:cViewPr varScale="1">
        <p:scale>
          <a:sx n="94" d="100"/>
          <a:sy n="94" d="100"/>
        </p:scale>
        <p:origin x="1092" y="96"/>
      </p:cViewPr>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76" d="100"/>
          <a:sy n="76" d="100"/>
        </p:scale>
        <p:origin x="4026"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handoutMaster" Target="handoutMasters/handoutMaster1.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ata2.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8.png"/></Relationships>
</file>

<file path=ppt/diagrams/_rels/drawing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svg"/><Relationship Id="rId1" Type="http://schemas.openxmlformats.org/officeDocument/2006/relationships/image" Target="../media/image6.png"/><Relationship Id="rId4" Type="http://schemas.openxmlformats.org/officeDocument/2006/relationships/image" Target="../media/image9.svg"/></Relationships>
</file>

<file path=ppt/diagrams/_rels/drawing2.xml.rels><?xml version="1.0" encoding="UTF-8" standalone="yes"?>
<Relationships xmlns="http://schemas.openxmlformats.org/package/2006/relationships"><Relationship Id="rId2" Type="http://schemas.microsoft.com/office/2007/relationships/hdphoto" Target="../media/hdphoto3.wdp"/><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18/5/colors/Iconchunking_coloredoutline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A1789F-59E1-472A-AB4B-C3856069E5A5}" type="doc">
      <dgm:prSet loTypeId="urn:microsoft.com/office/officeart/2018/5/layout/IconLeafOutlineLabelList" loCatId="other" qsTypeId="urn:microsoft.com/office/officeart/2005/8/quickstyle/simple1" qsCatId="simple" csTypeId="urn:microsoft.com/office/officeart/2018/5/colors/Iconchunking_coloredoutline_colorful1" csCatId="colorful" phldr="1"/>
      <dgm:spPr/>
      <dgm:t>
        <a:bodyPr rtlCol="0"/>
        <a:lstStyle/>
        <a:p>
          <a:pPr rtl="0"/>
          <a:endParaRPr lang="en-US"/>
        </a:p>
      </dgm:t>
    </dgm:pt>
    <dgm:pt modelId="{1DF2D302-1C75-4F44-971A-89DAD54C775C}">
      <dgm:prSet/>
      <dgm:spPr/>
      <dgm:t>
        <a:bodyPr rtlCol="0"/>
        <a:lstStyle/>
        <a:p>
          <a:pPr rtl="0">
            <a:lnSpc>
              <a:spcPct val="100000"/>
            </a:lnSpc>
            <a:defRPr cap="all"/>
          </a:pPr>
          <a:r>
            <a:rPr lang="nl-NL" noProof="0" dirty="0"/>
            <a:t>Atoom</a:t>
          </a:r>
        </a:p>
      </dgm:t>
    </dgm:pt>
    <dgm:pt modelId="{11D3FAAD-0463-4F82-916E-27B4C12C687F}" type="parTrans" cxnId="{62856601-185D-4723-87D1-AADD4CB750B4}">
      <dgm:prSet/>
      <dgm:spPr/>
      <dgm:t>
        <a:bodyPr rtlCol="0"/>
        <a:lstStyle/>
        <a:p>
          <a:pPr rtl="0"/>
          <a:endParaRPr lang="nl-NL" noProof="0" dirty="0"/>
        </a:p>
      </dgm:t>
    </dgm:pt>
    <dgm:pt modelId="{D4F16693-9DA3-48D6-B56C-49910C5D634C}" type="sibTrans" cxnId="{62856601-185D-4723-87D1-AADD4CB750B4}">
      <dgm:prSet/>
      <dgm:spPr/>
      <dgm:t>
        <a:bodyPr rtlCol="0"/>
        <a:lstStyle/>
        <a:p>
          <a:pPr rtl="0"/>
          <a:endParaRPr lang="nl-NL" noProof="0" dirty="0"/>
        </a:p>
      </dgm:t>
    </dgm:pt>
    <dgm:pt modelId="{359C9BF5-BCB5-4E42-A87E-A37621CAD579}">
      <dgm:prSet/>
      <dgm:spPr/>
      <dgm:t>
        <a:bodyPr rtlCol="0"/>
        <a:lstStyle/>
        <a:p>
          <a:pPr rtl="0">
            <a:lnSpc>
              <a:spcPct val="100000"/>
            </a:lnSpc>
            <a:defRPr cap="all"/>
          </a:pPr>
          <a:r>
            <a:rPr lang="nl-NL" noProof="0" dirty="0"/>
            <a:t>Cel</a:t>
          </a:r>
        </a:p>
      </dgm:t>
    </dgm:pt>
    <dgm:pt modelId="{D38251A0-3795-43EE-8284-F5380A7B07E9}" type="parTrans" cxnId="{FEE27B29-81CC-4318-A16E-3E89D43D2807}">
      <dgm:prSet/>
      <dgm:spPr/>
      <dgm:t>
        <a:bodyPr rtlCol="0"/>
        <a:lstStyle/>
        <a:p>
          <a:pPr rtl="0"/>
          <a:endParaRPr lang="nl-NL" noProof="0" dirty="0"/>
        </a:p>
      </dgm:t>
    </dgm:pt>
    <dgm:pt modelId="{7A7ECCA9-D7A3-4FE3-B824-4E149D473EC5}" type="sibTrans" cxnId="{FEE27B29-81CC-4318-A16E-3E89D43D2807}">
      <dgm:prSet/>
      <dgm:spPr/>
      <dgm:t>
        <a:bodyPr rtlCol="0"/>
        <a:lstStyle/>
        <a:p>
          <a:pPr rtl="0"/>
          <a:endParaRPr lang="nl-NL" noProof="0" dirty="0"/>
        </a:p>
      </dgm:t>
    </dgm:pt>
    <dgm:pt modelId="{C74D94FA-8B44-4D50-A64B-ECFDD75E6EA6}">
      <dgm:prSet/>
      <dgm:spPr/>
      <dgm:t>
        <a:bodyPr rtlCol="0"/>
        <a:lstStyle/>
        <a:p>
          <a:pPr rtl="0">
            <a:lnSpc>
              <a:spcPct val="100000"/>
            </a:lnSpc>
            <a:defRPr cap="all"/>
          </a:pPr>
          <a:r>
            <a:rPr lang="nl-NL" noProof="0" dirty="0"/>
            <a:t>Natuur</a:t>
          </a:r>
        </a:p>
      </dgm:t>
    </dgm:pt>
    <dgm:pt modelId="{C89CCE46-4A03-452C-AB77-2BCE98149E56}" type="parTrans" cxnId="{7D2C0319-9ABA-4B6E-BF2D-0E386E413C4D}">
      <dgm:prSet/>
      <dgm:spPr/>
      <dgm:t>
        <a:bodyPr rtlCol="0"/>
        <a:lstStyle/>
        <a:p>
          <a:pPr rtl="0"/>
          <a:endParaRPr lang="nl-NL" noProof="0" dirty="0"/>
        </a:p>
      </dgm:t>
    </dgm:pt>
    <dgm:pt modelId="{6F9A8EE0-DF50-4238-8E4D-2B6334A07342}" type="sibTrans" cxnId="{7D2C0319-9ABA-4B6E-BF2D-0E386E413C4D}">
      <dgm:prSet/>
      <dgm:spPr/>
      <dgm:t>
        <a:bodyPr rtlCol="0"/>
        <a:lstStyle/>
        <a:p>
          <a:pPr rtl="0"/>
          <a:endParaRPr lang="nl-NL" noProof="0" dirty="0"/>
        </a:p>
      </dgm:t>
    </dgm:pt>
    <dgm:pt modelId="{C04D4B19-A3C1-499B-82B0-8E7FE9AF5178}" type="pres">
      <dgm:prSet presAssocID="{92A1789F-59E1-472A-AB4B-C3856069E5A5}" presName="root" presStyleCnt="0">
        <dgm:presLayoutVars>
          <dgm:dir/>
          <dgm:resizeHandles val="exact"/>
        </dgm:presLayoutVars>
      </dgm:prSet>
      <dgm:spPr/>
    </dgm:pt>
    <dgm:pt modelId="{DD9B2CAD-98F6-4324-9676-968576DC423C}" type="pres">
      <dgm:prSet presAssocID="{1DF2D302-1C75-4F44-971A-89DAD54C775C}" presName="compNode" presStyleCnt="0"/>
      <dgm:spPr/>
    </dgm:pt>
    <dgm:pt modelId="{86504349-D895-4762-975A-69454000B659}" type="pres">
      <dgm:prSet presAssocID="{1DF2D302-1C75-4F44-971A-89DAD54C775C}" presName="iconBgRect" presStyleLbl="trAlignAcc1" presStyleIdx="0" presStyleCnt="3"/>
      <dgm:spPr>
        <a:solidFill>
          <a:schemeClr val="lt1">
            <a:alpha val="0"/>
            <a:hueOff val="0"/>
            <a:satOff val="0"/>
            <a:lumOff val="0"/>
            <a:alphaOff val="0"/>
          </a:schemeClr>
        </a:solidFill>
        <a:ln w="79375" cap="flat" cmpd="sng" algn="ctr">
          <a:solidFill>
            <a:schemeClr val="accent2">
              <a:hueOff val="0"/>
              <a:satOff val="0"/>
              <a:lumOff val="0"/>
              <a:alphaOff val="0"/>
            </a:schemeClr>
          </a:solidFill>
          <a:prstDash val="solid"/>
        </a:ln>
        <a:effectLst/>
      </dgm:spPr>
    </dgm:pt>
    <dgm:pt modelId="{DAA9C2D5-E0AF-44C4-AA43-03D98BC88726}" type="pres">
      <dgm:prSet presAssocID="{1DF2D302-1C75-4F44-971A-89DAD54C775C}" presName="iconRect" presStyleLbl="node1" presStyleIdx="0" presStyleCnt="3"/>
      <dgm:spPr/>
    </dgm:pt>
    <dgm:pt modelId="{B3948778-9179-46EA-957D-6C7A38EF81C1}" type="pres">
      <dgm:prSet presAssocID="{1DF2D302-1C75-4F44-971A-89DAD54C775C}" presName="spaceRect" presStyleCnt="0"/>
      <dgm:spPr/>
    </dgm:pt>
    <dgm:pt modelId="{4379C661-DE23-4F1C-833B-E90DAE3B3E08}" type="pres">
      <dgm:prSet presAssocID="{1DF2D302-1C75-4F44-971A-89DAD54C775C}" presName="textRect" presStyleLbl="revTx" presStyleIdx="0" presStyleCnt="3">
        <dgm:presLayoutVars>
          <dgm:chMax val="1"/>
          <dgm:chPref val="1"/>
        </dgm:presLayoutVars>
      </dgm:prSet>
      <dgm:spPr/>
    </dgm:pt>
    <dgm:pt modelId="{866C24E2-6B51-47B0-9C09-4B4B78B6710A}" type="pres">
      <dgm:prSet presAssocID="{D4F16693-9DA3-48D6-B56C-49910C5D634C}" presName="sibTrans" presStyleCnt="0"/>
      <dgm:spPr/>
    </dgm:pt>
    <dgm:pt modelId="{C38ED55A-FF81-494E-AFB4-5E4753E62D1E}" type="pres">
      <dgm:prSet presAssocID="{359C9BF5-BCB5-4E42-A87E-A37621CAD579}" presName="compNode" presStyleCnt="0"/>
      <dgm:spPr/>
    </dgm:pt>
    <dgm:pt modelId="{67577FE9-4C04-467C-9D18-D4DE87D4DE14}" type="pres">
      <dgm:prSet presAssocID="{359C9BF5-BCB5-4E42-A87E-A37621CAD579}" presName="iconBgRect" presStyleLbl="trAlignAcc1" presStyleIdx="1" presStyleCnt="3"/>
      <dgm:spPr>
        <a:solidFill>
          <a:schemeClr val="lt1">
            <a:alpha val="0"/>
            <a:hueOff val="0"/>
            <a:satOff val="0"/>
            <a:lumOff val="0"/>
            <a:alphaOff val="0"/>
          </a:schemeClr>
        </a:solidFill>
        <a:ln w="79375" cap="flat" cmpd="sng" algn="ctr">
          <a:solidFill>
            <a:schemeClr val="accent3">
              <a:hueOff val="0"/>
              <a:satOff val="0"/>
              <a:lumOff val="0"/>
              <a:alphaOff val="0"/>
            </a:schemeClr>
          </a:solidFill>
          <a:prstDash val="solid"/>
        </a:ln>
        <a:effectLst/>
      </dgm:spPr>
    </dgm:pt>
    <dgm:pt modelId="{F79CBFD4-DC0A-4969-92C4-C7B9686ACE6A}" type="pres">
      <dgm:prSet presAssocID="{359C9BF5-BCB5-4E42-A87E-A37621CAD579}" presName="iconRect" presStyleLbl="node1" presStyleIdx="1"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Deciduous tree"/>
        </a:ext>
      </dgm:extLst>
    </dgm:pt>
    <dgm:pt modelId="{D1E0128A-CBA8-40EB-8AC9-0B631D352626}" type="pres">
      <dgm:prSet presAssocID="{359C9BF5-BCB5-4E42-A87E-A37621CAD579}" presName="spaceRect" presStyleCnt="0"/>
      <dgm:spPr/>
    </dgm:pt>
    <dgm:pt modelId="{BFC99E90-DC39-4CD3-8818-7916D482EC7D}" type="pres">
      <dgm:prSet presAssocID="{359C9BF5-BCB5-4E42-A87E-A37621CAD579}" presName="textRect" presStyleLbl="revTx" presStyleIdx="1" presStyleCnt="3">
        <dgm:presLayoutVars>
          <dgm:chMax val="1"/>
          <dgm:chPref val="1"/>
        </dgm:presLayoutVars>
      </dgm:prSet>
      <dgm:spPr/>
    </dgm:pt>
    <dgm:pt modelId="{F2CFE6C6-0544-43C1-8B41-AC347E4D336B}" type="pres">
      <dgm:prSet presAssocID="{7A7ECCA9-D7A3-4FE3-B824-4E149D473EC5}" presName="sibTrans" presStyleCnt="0"/>
      <dgm:spPr/>
    </dgm:pt>
    <dgm:pt modelId="{D51FD768-0147-4D00-BCB7-E2A6D97D57F2}" type="pres">
      <dgm:prSet presAssocID="{C74D94FA-8B44-4D50-A64B-ECFDD75E6EA6}" presName="compNode" presStyleCnt="0"/>
      <dgm:spPr/>
    </dgm:pt>
    <dgm:pt modelId="{C7AE699B-DEDF-4849-9BAB-0F114C233F0B}" type="pres">
      <dgm:prSet presAssocID="{C74D94FA-8B44-4D50-A64B-ECFDD75E6EA6}" presName="iconBgRect" presStyleLbl="trAlignAcc1" presStyleIdx="2" presStyleCnt="3"/>
      <dgm:spPr>
        <a:solidFill>
          <a:schemeClr val="lt1">
            <a:alpha val="0"/>
            <a:hueOff val="0"/>
            <a:satOff val="0"/>
            <a:lumOff val="0"/>
            <a:alphaOff val="0"/>
          </a:schemeClr>
        </a:solidFill>
        <a:ln w="79375" cap="flat" cmpd="sng" algn="ctr">
          <a:solidFill>
            <a:schemeClr val="accent4">
              <a:hueOff val="0"/>
              <a:satOff val="0"/>
              <a:lumOff val="0"/>
              <a:alphaOff val="0"/>
            </a:schemeClr>
          </a:solidFill>
          <a:prstDash val="solid"/>
        </a:ln>
        <a:effectLst/>
      </dgm:spPr>
    </dgm:pt>
    <dgm:pt modelId="{9536CDB1-E6B7-4446-86C3-A02F282DC83D}" type="pres">
      <dgm:prSet presAssocID="{C74D94FA-8B44-4D50-A64B-ECFDD75E6EA6}" presName="iconRect" presStyleLbl="node1" presStyleIdx="2"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Easel"/>
        </a:ext>
      </dgm:extLst>
    </dgm:pt>
    <dgm:pt modelId="{46977651-374F-4B47-B906-05D4EB83A76F}" type="pres">
      <dgm:prSet presAssocID="{C74D94FA-8B44-4D50-A64B-ECFDD75E6EA6}" presName="spaceRect" presStyleCnt="0"/>
      <dgm:spPr/>
    </dgm:pt>
    <dgm:pt modelId="{EA32F607-B48B-4485-97AF-932883E3EE3A}" type="pres">
      <dgm:prSet presAssocID="{C74D94FA-8B44-4D50-A64B-ECFDD75E6EA6}" presName="textRect" presStyleLbl="revTx" presStyleIdx="2" presStyleCnt="3">
        <dgm:presLayoutVars>
          <dgm:chMax val="1"/>
          <dgm:chPref val="1"/>
        </dgm:presLayoutVars>
      </dgm:prSet>
      <dgm:spPr/>
    </dgm:pt>
  </dgm:ptLst>
  <dgm:cxnLst>
    <dgm:cxn modelId="{62856601-185D-4723-87D1-AADD4CB750B4}" srcId="{92A1789F-59E1-472A-AB4B-C3856069E5A5}" destId="{1DF2D302-1C75-4F44-971A-89DAD54C775C}" srcOrd="0" destOrd="0" parTransId="{11D3FAAD-0463-4F82-916E-27B4C12C687F}" sibTransId="{D4F16693-9DA3-48D6-B56C-49910C5D634C}"/>
    <dgm:cxn modelId="{7D2C0319-9ABA-4B6E-BF2D-0E386E413C4D}" srcId="{92A1789F-59E1-472A-AB4B-C3856069E5A5}" destId="{C74D94FA-8B44-4D50-A64B-ECFDD75E6EA6}" srcOrd="2" destOrd="0" parTransId="{C89CCE46-4A03-452C-AB77-2BCE98149E56}" sibTransId="{6F9A8EE0-DF50-4238-8E4D-2B6334A07342}"/>
    <dgm:cxn modelId="{FEE27B29-81CC-4318-A16E-3E89D43D2807}" srcId="{92A1789F-59E1-472A-AB4B-C3856069E5A5}" destId="{359C9BF5-BCB5-4E42-A87E-A37621CAD579}" srcOrd="1" destOrd="0" parTransId="{D38251A0-3795-43EE-8284-F5380A7B07E9}" sibTransId="{7A7ECCA9-D7A3-4FE3-B824-4E149D473EC5}"/>
    <dgm:cxn modelId="{6B16702D-2D71-4D07-86FA-0DC2B6F1ACFA}" type="presOf" srcId="{1DF2D302-1C75-4F44-971A-89DAD54C775C}" destId="{4379C661-DE23-4F1C-833B-E90DAE3B3E08}" srcOrd="0" destOrd="0" presId="urn:microsoft.com/office/officeart/2018/5/layout/IconLeafOutlineLabelList"/>
    <dgm:cxn modelId="{43839781-5DA2-4231-9148-A89300109096}" type="presOf" srcId="{359C9BF5-BCB5-4E42-A87E-A37621CAD579}" destId="{BFC99E90-DC39-4CD3-8818-7916D482EC7D}" srcOrd="0" destOrd="0" presId="urn:microsoft.com/office/officeart/2018/5/layout/IconLeafOutlineLabelList"/>
    <dgm:cxn modelId="{14AF6B8A-2A0A-4A2C-A372-2BDFF172E0B7}" type="presOf" srcId="{92A1789F-59E1-472A-AB4B-C3856069E5A5}" destId="{C04D4B19-A3C1-499B-82B0-8E7FE9AF5178}" srcOrd="0" destOrd="0" presId="urn:microsoft.com/office/officeart/2018/5/layout/IconLeafOutlineLabelList"/>
    <dgm:cxn modelId="{7B49AFDE-45A1-44CA-9567-5172F89B6A9B}" type="presOf" srcId="{C74D94FA-8B44-4D50-A64B-ECFDD75E6EA6}" destId="{EA32F607-B48B-4485-97AF-932883E3EE3A}" srcOrd="0" destOrd="0" presId="urn:microsoft.com/office/officeart/2018/5/layout/IconLeafOutlineLabelList"/>
    <dgm:cxn modelId="{DF5E460B-E1EC-481E-9361-21BC0FCC0653}" type="presParOf" srcId="{C04D4B19-A3C1-499B-82B0-8E7FE9AF5178}" destId="{DD9B2CAD-98F6-4324-9676-968576DC423C}" srcOrd="0" destOrd="0" presId="urn:microsoft.com/office/officeart/2018/5/layout/IconLeafOutlineLabelList"/>
    <dgm:cxn modelId="{B188C551-7A37-46E6-9AC2-611A7A7CA525}" type="presParOf" srcId="{DD9B2CAD-98F6-4324-9676-968576DC423C}" destId="{86504349-D895-4762-975A-69454000B659}" srcOrd="0" destOrd="0" presId="urn:microsoft.com/office/officeart/2018/5/layout/IconLeafOutlineLabelList"/>
    <dgm:cxn modelId="{C7E5C2AB-CABC-40EB-B78A-D049FAEBE60F}" type="presParOf" srcId="{DD9B2CAD-98F6-4324-9676-968576DC423C}" destId="{DAA9C2D5-E0AF-44C4-AA43-03D98BC88726}" srcOrd="1" destOrd="0" presId="urn:microsoft.com/office/officeart/2018/5/layout/IconLeafOutlineLabelList"/>
    <dgm:cxn modelId="{8B0AD19A-BFFE-4663-B619-5C8A56570C63}" type="presParOf" srcId="{DD9B2CAD-98F6-4324-9676-968576DC423C}" destId="{B3948778-9179-46EA-957D-6C7A38EF81C1}" srcOrd="2" destOrd="0" presId="urn:microsoft.com/office/officeart/2018/5/layout/IconLeafOutlineLabelList"/>
    <dgm:cxn modelId="{778DCD2F-D71D-423C-8238-33787C64427A}" type="presParOf" srcId="{DD9B2CAD-98F6-4324-9676-968576DC423C}" destId="{4379C661-DE23-4F1C-833B-E90DAE3B3E08}" srcOrd="3" destOrd="0" presId="urn:microsoft.com/office/officeart/2018/5/layout/IconLeafOutlineLabelList"/>
    <dgm:cxn modelId="{6CEE96C5-7963-4766-9ABF-0E614A3CD2ED}" type="presParOf" srcId="{C04D4B19-A3C1-499B-82B0-8E7FE9AF5178}" destId="{866C24E2-6B51-47B0-9C09-4B4B78B6710A}" srcOrd="1" destOrd="0" presId="urn:microsoft.com/office/officeart/2018/5/layout/IconLeafOutlineLabelList"/>
    <dgm:cxn modelId="{1FBA4ED5-E71B-4216-8899-0AD2EBA10FC3}" type="presParOf" srcId="{C04D4B19-A3C1-499B-82B0-8E7FE9AF5178}" destId="{C38ED55A-FF81-494E-AFB4-5E4753E62D1E}" srcOrd="2" destOrd="0" presId="urn:microsoft.com/office/officeart/2018/5/layout/IconLeafOutlineLabelList"/>
    <dgm:cxn modelId="{BF7A9841-98A2-4E95-98E9-530D47E89475}" type="presParOf" srcId="{C38ED55A-FF81-494E-AFB4-5E4753E62D1E}" destId="{67577FE9-4C04-467C-9D18-D4DE87D4DE14}" srcOrd="0" destOrd="0" presId="urn:microsoft.com/office/officeart/2018/5/layout/IconLeafOutlineLabelList"/>
    <dgm:cxn modelId="{9454315F-48F7-4568-8C03-AC61EBD79730}" type="presParOf" srcId="{C38ED55A-FF81-494E-AFB4-5E4753E62D1E}" destId="{F79CBFD4-DC0A-4969-92C4-C7B9686ACE6A}" srcOrd="1" destOrd="0" presId="urn:microsoft.com/office/officeart/2018/5/layout/IconLeafOutlineLabelList"/>
    <dgm:cxn modelId="{ED877EAD-FA92-4954-8537-154C00CE89DB}" type="presParOf" srcId="{C38ED55A-FF81-494E-AFB4-5E4753E62D1E}" destId="{D1E0128A-CBA8-40EB-8AC9-0B631D352626}" srcOrd="2" destOrd="0" presId="urn:microsoft.com/office/officeart/2018/5/layout/IconLeafOutlineLabelList"/>
    <dgm:cxn modelId="{F557EE51-C50C-4DCD-AD3D-80678E80212D}" type="presParOf" srcId="{C38ED55A-FF81-494E-AFB4-5E4753E62D1E}" destId="{BFC99E90-DC39-4CD3-8818-7916D482EC7D}" srcOrd="3" destOrd="0" presId="urn:microsoft.com/office/officeart/2018/5/layout/IconLeafOutlineLabelList"/>
    <dgm:cxn modelId="{07DBF16B-3865-4BE7-83F3-752A2C9BD7E2}" type="presParOf" srcId="{C04D4B19-A3C1-499B-82B0-8E7FE9AF5178}" destId="{F2CFE6C6-0544-43C1-8B41-AC347E4D336B}" srcOrd="3" destOrd="0" presId="urn:microsoft.com/office/officeart/2018/5/layout/IconLeafOutlineLabelList"/>
    <dgm:cxn modelId="{81578B15-D74A-46F6-8A68-46660C27FEFE}" type="presParOf" srcId="{C04D4B19-A3C1-499B-82B0-8E7FE9AF5178}" destId="{D51FD768-0147-4D00-BCB7-E2A6D97D57F2}" srcOrd="4" destOrd="0" presId="urn:microsoft.com/office/officeart/2018/5/layout/IconLeafOutlineLabelList"/>
    <dgm:cxn modelId="{86E7877E-B84F-4308-AA72-F9C1CE479AFB}" type="presParOf" srcId="{D51FD768-0147-4D00-BCB7-E2A6D97D57F2}" destId="{C7AE699B-DEDF-4849-9BAB-0F114C233F0B}" srcOrd="0" destOrd="0" presId="urn:microsoft.com/office/officeart/2018/5/layout/IconLeafOutlineLabelList"/>
    <dgm:cxn modelId="{A597B4D3-F168-4301-8527-BC709CE3ED0D}" type="presParOf" srcId="{D51FD768-0147-4D00-BCB7-E2A6D97D57F2}" destId="{9536CDB1-E6B7-4446-86C3-A02F282DC83D}" srcOrd="1" destOrd="0" presId="urn:microsoft.com/office/officeart/2018/5/layout/IconLeafOutlineLabelList"/>
    <dgm:cxn modelId="{C841177A-DBF7-48C7-8C84-60DE95A5B4AC}" type="presParOf" srcId="{D51FD768-0147-4D00-BCB7-E2A6D97D57F2}" destId="{46977651-374F-4B47-B906-05D4EB83A76F}" srcOrd="2" destOrd="0" presId="urn:microsoft.com/office/officeart/2018/5/layout/IconLeafOutlineLabelList"/>
    <dgm:cxn modelId="{C83C32D7-B3CE-4EA3-86E0-34F537027A80}" type="presParOf" srcId="{D51FD768-0147-4D00-BCB7-E2A6D97D57F2}" destId="{EA32F607-B48B-4485-97AF-932883E3EE3A}" srcOrd="3" destOrd="0" presId="urn:microsoft.com/office/officeart/2018/5/layout/IconLeafOutlin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62456-F732-4CD6-B4DC-6D2030E3737A}" type="doc">
      <dgm:prSet loTypeId="urn:microsoft.com/office/officeart/2009/3/layout/CircleRelationship" loCatId="relationship" qsTypeId="urn:microsoft.com/office/officeart/2005/8/quickstyle/simple1" qsCatId="simple" csTypeId="urn:microsoft.com/office/officeart/2005/8/colors/accent0_3" csCatId="mainScheme" phldr="1"/>
      <dgm:spPr/>
      <dgm:t>
        <a:bodyPr rtlCol="0"/>
        <a:lstStyle/>
        <a:p>
          <a:pPr rtl="0"/>
          <a:endParaRPr lang="en-US"/>
        </a:p>
      </dgm:t>
    </dgm:pt>
    <dgm:pt modelId="{FC18BA32-16EC-403F-897A-513D1BC0ABC8}">
      <dgm:prSet phldrT="[Text]"/>
      <dgm:spPr>
        <a:blipFill dpi="0" rotWithShape="0">
          <a:blip xmlns:r="http://schemas.openxmlformats.org/officeDocument/2006/relationships" r:embed="rId1">
            <a:extLst>
              <a:ext uri="{BEBA8EAE-BF5A-486C-A8C5-ECC9F3942E4B}">
                <a14:imgProps xmlns:a14="http://schemas.microsoft.com/office/drawing/2010/main">
                  <a14:imgLayer r:embed="rId2">
                    <a14:imgEffect>
                      <a14:artisticCutout/>
                    </a14:imgEffect>
                  </a14:imgLayer>
                </a14:imgProps>
              </a:ext>
            </a:extLst>
          </a:blip>
          <a:srcRect/>
          <a:stretch>
            <a:fillRect/>
          </a:stretch>
        </a:blipFill>
      </dgm:spPr>
      <dgm:t>
        <a:bodyPr rtlCol="0"/>
        <a:lstStyle/>
        <a:p>
          <a:pPr rtl="0"/>
          <a:r>
            <a:rPr lang="nl-NL" noProof="0" dirty="0">
              <a:latin typeface="Calibri" panose="020F0502020204030204" pitchFamily="34" charset="0"/>
              <a:cs typeface="Calibri" panose="020F0502020204030204" pitchFamily="34" charset="0"/>
            </a:rPr>
            <a:t>Evolutie </a:t>
          </a:r>
        </a:p>
        <a:p>
          <a:pPr rtl="0"/>
          <a:r>
            <a:rPr lang="nl-NL" noProof="0" dirty="0">
              <a:latin typeface="Calibri" panose="020F0502020204030204" pitchFamily="34" charset="0"/>
              <a:cs typeface="Calibri" panose="020F0502020204030204" pitchFamily="34" charset="0"/>
            </a:rPr>
            <a:t>Of</a:t>
          </a:r>
        </a:p>
        <a:p>
          <a:pPr rtl="0"/>
          <a:r>
            <a:rPr lang="nl-NL" noProof="0" dirty="0">
              <a:latin typeface="Calibri" panose="020F0502020204030204" pitchFamily="34" charset="0"/>
              <a:cs typeface="Calibri" panose="020F0502020204030204" pitchFamily="34" charset="0"/>
            </a:rPr>
            <a:t>Schepping</a:t>
          </a:r>
        </a:p>
      </dgm:t>
      <dgm:extLst>
        <a:ext uri="{E40237B7-FDA0-4F09-8148-C483321AD2D9}">
          <dgm14:cNvPr xmlns:dgm14="http://schemas.microsoft.com/office/drawing/2010/diagram" id="0" name="" descr="Water"/>
        </a:ext>
      </dgm:extLst>
    </dgm:pt>
    <dgm:pt modelId="{D8B2C7ED-FF36-4DE6-B32C-9BF4772B9C7E}" type="parTrans" cxnId="{31AD2AFE-B651-466F-A016-6041410DBBDB}">
      <dgm:prSet/>
      <dgm:spPr/>
      <dgm:t>
        <a:bodyPr rtlCol="0"/>
        <a:lstStyle/>
        <a:p>
          <a:pPr rtl="0"/>
          <a:endParaRPr lang="nl-NL" noProof="0" dirty="0"/>
        </a:p>
      </dgm:t>
    </dgm:pt>
    <dgm:pt modelId="{6C1A82BC-A1BA-4C36-B831-906FC8C72196}" type="sibTrans" cxnId="{31AD2AFE-B651-466F-A016-6041410DBBDB}">
      <dgm:prSet/>
      <dgm:spPr/>
      <dgm:t>
        <a:bodyPr rtlCol="0"/>
        <a:lstStyle/>
        <a:p>
          <a:pPr rtl="0"/>
          <a:endParaRPr lang="nl-NL" noProof="0" dirty="0"/>
        </a:p>
      </dgm:t>
    </dgm:pt>
    <dgm:pt modelId="{21FED06C-C742-4AA0-BC8C-4C6DEF6D704F}">
      <dgm:prSet phldrT="[Text]"/>
      <dgm:spPr/>
      <dgm:t>
        <a:bodyPr rtlCol="0"/>
        <a:lstStyle/>
        <a:p>
          <a:pPr rtl="0"/>
          <a:r>
            <a:rPr lang="nl-NL" noProof="0" dirty="0">
              <a:latin typeface="Calibri" panose="020F0502020204030204" pitchFamily="34" charset="0"/>
              <a:cs typeface="Calibri" panose="020F0502020204030204" pitchFamily="34" charset="0"/>
            </a:rPr>
            <a:t>Genetica</a:t>
          </a:r>
        </a:p>
      </dgm:t>
    </dgm:pt>
    <dgm:pt modelId="{8CE39520-8132-4691-A515-463FF2CA2CC9}" type="parTrans" cxnId="{72A92452-8DA2-4A7E-8AED-4C6FE4B343C3}">
      <dgm:prSet/>
      <dgm:spPr/>
      <dgm:t>
        <a:bodyPr rtlCol="0"/>
        <a:lstStyle/>
        <a:p>
          <a:pPr rtl="0"/>
          <a:endParaRPr lang="nl-NL" noProof="0" dirty="0"/>
        </a:p>
      </dgm:t>
    </dgm:pt>
    <dgm:pt modelId="{CB7AA1FD-EE43-4869-B1C5-ECF33083DABD}" type="sibTrans" cxnId="{72A92452-8DA2-4A7E-8AED-4C6FE4B343C3}">
      <dgm:prSet/>
      <dgm:spPr/>
      <dgm:t>
        <a:bodyPr rtlCol="0"/>
        <a:lstStyle/>
        <a:p>
          <a:pPr rtl="0"/>
          <a:endParaRPr lang="nl-NL" noProof="0" dirty="0"/>
        </a:p>
      </dgm:t>
    </dgm:pt>
    <dgm:pt modelId="{6D0AAD6F-17D6-4649-B50E-551056261318}">
      <dgm:prSet phldrT="[Text]" custT="1"/>
      <dgm:spPr/>
      <dgm:t>
        <a:bodyPr rtlCol="0"/>
        <a:lstStyle/>
        <a:p>
          <a:pPr rtl="0"/>
          <a:r>
            <a:rPr lang="nl-NL" sz="2400" noProof="0" dirty="0">
              <a:latin typeface="Calibri" panose="020F0502020204030204" pitchFamily="34" charset="0"/>
              <a:cs typeface="Calibri" panose="020F0502020204030204" pitchFamily="34" charset="0"/>
            </a:rPr>
            <a:t>Astronomie</a:t>
          </a:r>
        </a:p>
      </dgm:t>
    </dgm:pt>
    <dgm:pt modelId="{45E8C663-5460-49C5-9878-CF7EDD454560}" type="parTrans" cxnId="{4028CB83-D8E9-4027-A599-71C5ADB20D01}">
      <dgm:prSet/>
      <dgm:spPr/>
      <dgm:t>
        <a:bodyPr rtlCol="0"/>
        <a:lstStyle/>
        <a:p>
          <a:pPr rtl="0"/>
          <a:endParaRPr lang="nl-NL" noProof="0" dirty="0"/>
        </a:p>
      </dgm:t>
    </dgm:pt>
    <dgm:pt modelId="{332130A5-8D0C-4ADD-93A6-3DF5130AAA0E}" type="sibTrans" cxnId="{4028CB83-D8E9-4027-A599-71C5ADB20D01}">
      <dgm:prSet/>
      <dgm:spPr/>
      <dgm:t>
        <a:bodyPr rtlCol="0"/>
        <a:lstStyle/>
        <a:p>
          <a:pPr rtl="0"/>
          <a:endParaRPr lang="nl-NL" noProof="0" dirty="0"/>
        </a:p>
      </dgm:t>
    </dgm:pt>
    <dgm:pt modelId="{04A2DBB9-B137-4968-A768-08C7FD713A3D}">
      <dgm:prSet phldrT="[Text]" custT="1"/>
      <dgm:spPr/>
      <dgm:t>
        <a:bodyPr rtlCol="0"/>
        <a:lstStyle/>
        <a:p>
          <a:pPr rtl="0"/>
          <a:r>
            <a:rPr lang="nl-NL" sz="2400" noProof="0" dirty="0">
              <a:latin typeface="Calibri" panose="020F0502020204030204" pitchFamily="34" charset="0"/>
              <a:cs typeface="Calibri" panose="020F0502020204030204" pitchFamily="34" charset="0"/>
            </a:rPr>
            <a:t>Biochemie</a:t>
          </a:r>
        </a:p>
      </dgm:t>
    </dgm:pt>
    <dgm:pt modelId="{D3BE6F6F-DC8B-4498-AB94-FE962FA795CF}" type="parTrans" cxnId="{0F8E57F9-4689-40CE-8319-C5E5EE004A54}">
      <dgm:prSet/>
      <dgm:spPr/>
      <dgm:t>
        <a:bodyPr rtlCol="0"/>
        <a:lstStyle/>
        <a:p>
          <a:pPr rtl="0"/>
          <a:endParaRPr lang="nl-NL" noProof="0" dirty="0"/>
        </a:p>
      </dgm:t>
    </dgm:pt>
    <dgm:pt modelId="{55FFF356-4A6A-4E4D-ABA2-DE204ECE49E9}" type="sibTrans" cxnId="{0F8E57F9-4689-40CE-8319-C5E5EE004A54}">
      <dgm:prSet/>
      <dgm:spPr/>
      <dgm:t>
        <a:bodyPr rtlCol="0"/>
        <a:lstStyle/>
        <a:p>
          <a:pPr rtl="0"/>
          <a:endParaRPr lang="nl-NL" noProof="0" dirty="0"/>
        </a:p>
      </dgm:t>
    </dgm:pt>
    <dgm:pt modelId="{83CE32C8-A089-4390-BD9C-A03B87744950}" type="pres">
      <dgm:prSet presAssocID="{5DF62456-F732-4CD6-B4DC-6D2030E3737A}" presName="Name0" presStyleCnt="0">
        <dgm:presLayoutVars>
          <dgm:chMax val="1"/>
          <dgm:chPref val="1"/>
        </dgm:presLayoutVars>
      </dgm:prSet>
      <dgm:spPr/>
    </dgm:pt>
    <dgm:pt modelId="{6D86DC86-C032-45EC-AA5F-288BD18291D4}" type="pres">
      <dgm:prSet presAssocID="{FC18BA32-16EC-403F-897A-513D1BC0ABC8}" presName="Parent" presStyleLbl="node0" presStyleIdx="0" presStyleCnt="1">
        <dgm:presLayoutVars>
          <dgm:chMax val="5"/>
          <dgm:chPref val="5"/>
        </dgm:presLayoutVars>
      </dgm:prSet>
      <dgm:spPr/>
    </dgm:pt>
    <dgm:pt modelId="{2B4AFB26-0CC2-46E9-839E-E348A310D580}" type="pres">
      <dgm:prSet presAssocID="{FC18BA32-16EC-403F-897A-513D1BC0ABC8}" presName="Accent1" presStyleLbl="node1" presStyleIdx="0" presStyleCnt="15"/>
      <dgm:spPr/>
    </dgm:pt>
    <dgm:pt modelId="{AC78D3B8-FC8D-40D4-92C3-24C54F454117}" type="pres">
      <dgm:prSet presAssocID="{FC18BA32-16EC-403F-897A-513D1BC0ABC8}" presName="Accent2" presStyleLbl="node1" presStyleIdx="1" presStyleCnt="15"/>
      <dgm:spPr/>
    </dgm:pt>
    <dgm:pt modelId="{1B802FB0-56FB-49C2-A32C-2A57899A7830}" type="pres">
      <dgm:prSet presAssocID="{FC18BA32-16EC-403F-897A-513D1BC0ABC8}" presName="Accent3" presStyleLbl="node1" presStyleIdx="2" presStyleCnt="15"/>
      <dgm:spPr/>
    </dgm:pt>
    <dgm:pt modelId="{5BE99F0A-D19B-46B0-B375-CCFBF7D760B9}" type="pres">
      <dgm:prSet presAssocID="{FC18BA32-16EC-403F-897A-513D1BC0ABC8}" presName="Accent4" presStyleLbl="node1" presStyleIdx="3" presStyleCnt="15"/>
      <dgm:spPr/>
    </dgm:pt>
    <dgm:pt modelId="{E10A4C82-D332-4ACE-9D94-4D517B479C4D}" type="pres">
      <dgm:prSet presAssocID="{FC18BA32-16EC-403F-897A-513D1BC0ABC8}" presName="Accent5" presStyleLbl="node1" presStyleIdx="4" presStyleCnt="15"/>
      <dgm:spPr/>
    </dgm:pt>
    <dgm:pt modelId="{82513D74-D055-43AD-B88F-15A56E9E22A5}" type="pres">
      <dgm:prSet presAssocID="{FC18BA32-16EC-403F-897A-513D1BC0ABC8}" presName="Accent6" presStyleLbl="node1" presStyleIdx="5" presStyleCnt="15"/>
      <dgm:spPr/>
    </dgm:pt>
    <dgm:pt modelId="{A39D8F91-388E-461D-ADA8-55C5FAFDBE89}" type="pres">
      <dgm:prSet presAssocID="{21FED06C-C742-4AA0-BC8C-4C6DEF6D704F}" presName="Child1" presStyleLbl="node1" presStyleIdx="6" presStyleCnt="15" custScaleX="140031" custScaleY="137052">
        <dgm:presLayoutVars>
          <dgm:chMax val="0"/>
          <dgm:chPref val="0"/>
        </dgm:presLayoutVars>
      </dgm:prSet>
      <dgm:spPr/>
    </dgm:pt>
    <dgm:pt modelId="{FA27A604-F885-422E-ABEB-A3340935A3A5}" type="pres">
      <dgm:prSet presAssocID="{21FED06C-C742-4AA0-BC8C-4C6DEF6D704F}" presName="Accent7" presStyleCnt="0"/>
      <dgm:spPr/>
    </dgm:pt>
    <dgm:pt modelId="{462ADFE8-E51F-4BBE-9BD7-96247D3A5920}" type="pres">
      <dgm:prSet presAssocID="{21FED06C-C742-4AA0-BC8C-4C6DEF6D704F}" presName="AccentHold1" presStyleLbl="node1" presStyleIdx="7" presStyleCnt="15"/>
      <dgm:spPr/>
    </dgm:pt>
    <dgm:pt modelId="{BFFB875A-9CE0-440B-9464-FA22E834B718}" type="pres">
      <dgm:prSet presAssocID="{21FED06C-C742-4AA0-BC8C-4C6DEF6D704F}" presName="Accent8" presStyleCnt="0"/>
      <dgm:spPr/>
    </dgm:pt>
    <dgm:pt modelId="{8A9F7D4C-451C-4B83-A0EF-199C9A49D3B8}" type="pres">
      <dgm:prSet presAssocID="{21FED06C-C742-4AA0-BC8C-4C6DEF6D704F}" presName="AccentHold2" presStyleLbl="node1" presStyleIdx="8" presStyleCnt="15"/>
      <dgm:spPr/>
    </dgm:pt>
    <dgm:pt modelId="{C6820463-80F7-4F1A-B330-07A253175E29}" type="pres">
      <dgm:prSet presAssocID="{6D0AAD6F-17D6-4649-B50E-551056261318}" presName="Child2" presStyleLbl="node1" presStyleIdx="9" presStyleCnt="15" custScaleX="193512" custScaleY="179125">
        <dgm:presLayoutVars>
          <dgm:chMax val="0"/>
          <dgm:chPref val="0"/>
        </dgm:presLayoutVars>
      </dgm:prSet>
      <dgm:spPr/>
    </dgm:pt>
    <dgm:pt modelId="{2F130D01-9ABD-4263-AA6B-46E965DD528B}" type="pres">
      <dgm:prSet presAssocID="{6D0AAD6F-17D6-4649-B50E-551056261318}" presName="Accent9" presStyleCnt="0"/>
      <dgm:spPr/>
    </dgm:pt>
    <dgm:pt modelId="{7D698589-EDC6-4343-9A4E-99137502804C}" type="pres">
      <dgm:prSet presAssocID="{6D0AAD6F-17D6-4649-B50E-551056261318}" presName="AccentHold1" presStyleLbl="node1" presStyleIdx="10" presStyleCnt="15"/>
      <dgm:spPr/>
    </dgm:pt>
    <dgm:pt modelId="{689C1FDC-551E-4827-A304-CA0AF0106F35}" type="pres">
      <dgm:prSet presAssocID="{6D0AAD6F-17D6-4649-B50E-551056261318}" presName="Accent10" presStyleCnt="0"/>
      <dgm:spPr/>
    </dgm:pt>
    <dgm:pt modelId="{13B0DE97-CF1D-4C76-8EDC-5782FB43835C}" type="pres">
      <dgm:prSet presAssocID="{6D0AAD6F-17D6-4649-B50E-551056261318}" presName="AccentHold2" presStyleLbl="node1" presStyleIdx="11" presStyleCnt="15"/>
      <dgm:spPr/>
    </dgm:pt>
    <dgm:pt modelId="{02FFFD4B-E287-4121-BDF6-C0DFE4B89ECE}" type="pres">
      <dgm:prSet presAssocID="{6D0AAD6F-17D6-4649-B50E-551056261318}" presName="Accent11" presStyleCnt="0"/>
      <dgm:spPr/>
    </dgm:pt>
    <dgm:pt modelId="{C3D80937-6E77-4504-B17A-5A834B11CD25}" type="pres">
      <dgm:prSet presAssocID="{6D0AAD6F-17D6-4649-B50E-551056261318}" presName="AccentHold3" presStyleLbl="node1" presStyleIdx="12" presStyleCnt="15"/>
      <dgm:spPr/>
    </dgm:pt>
    <dgm:pt modelId="{657B8E7F-5931-443F-8727-631984BB8A75}" type="pres">
      <dgm:prSet presAssocID="{04A2DBB9-B137-4968-A768-08C7FD713A3D}" presName="Child3" presStyleLbl="node1" presStyleIdx="13" presStyleCnt="15" custScaleX="157510" custScaleY="159141">
        <dgm:presLayoutVars>
          <dgm:chMax val="0"/>
          <dgm:chPref val="0"/>
        </dgm:presLayoutVars>
      </dgm:prSet>
      <dgm:spPr/>
    </dgm:pt>
    <dgm:pt modelId="{287502CA-2EF5-46FD-A077-82BA156A0646}" type="pres">
      <dgm:prSet presAssocID="{04A2DBB9-B137-4968-A768-08C7FD713A3D}" presName="Accent12" presStyleCnt="0"/>
      <dgm:spPr/>
    </dgm:pt>
    <dgm:pt modelId="{53DDFCEA-CB46-459B-8AFB-CD63962481AB}" type="pres">
      <dgm:prSet presAssocID="{04A2DBB9-B137-4968-A768-08C7FD713A3D}" presName="AccentHold1" presStyleLbl="node1" presStyleIdx="14" presStyleCnt="15"/>
      <dgm:spPr/>
    </dgm:pt>
  </dgm:ptLst>
  <dgm:cxnLst>
    <dgm:cxn modelId="{CD690D2E-5958-412C-811F-B150A68F2F79}" type="presOf" srcId="{FC18BA32-16EC-403F-897A-513D1BC0ABC8}" destId="{6D86DC86-C032-45EC-AA5F-288BD18291D4}" srcOrd="0" destOrd="0" presId="urn:microsoft.com/office/officeart/2009/3/layout/CircleRelationship"/>
    <dgm:cxn modelId="{38651E67-5A39-4EB2-BB74-17D884D27CC6}" type="presOf" srcId="{04A2DBB9-B137-4968-A768-08C7FD713A3D}" destId="{657B8E7F-5931-443F-8727-631984BB8A75}" srcOrd="0" destOrd="0" presId="urn:microsoft.com/office/officeart/2009/3/layout/CircleRelationship"/>
    <dgm:cxn modelId="{72A92452-8DA2-4A7E-8AED-4C6FE4B343C3}" srcId="{FC18BA32-16EC-403F-897A-513D1BC0ABC8}" destId="{21FED06C-C742-4AA0-BC8C-4C6DEF6D704F}" srcOrd="0" destOrd="0" parTransId="{8CE39520-8132-4691-A515-463FF2CA2CC9}" sibTransId="{CB7AA1FD-EE43-4869-B1C5-ECF33083DABD}"/>
    <dgm:cxn modelId="{7A571F76-F314-4484-A08F-4A7A800F9E8B}" type="presOf" srcId="{5DF62456-F732-4CD6-B4DC-6D2030E3737A}" destId="{83CE32C8-A089-4390-BD9C-A03B87744950}" srcOrd="0" destOrd="0" presId="urn:microsoft.com/office/officeart/2009/3/layout/CircleRelationship"/>
    <dgm:cxn modelId="{4028CB83-D8E9-4027-A599-71C5ADB20D01}" srcId="{FC18BA32-16EC-403F-897A-513D1BC0ABC8}" destId="{6D0AAD6F-17D6-4649-B50E-551056261318}" srcOrd="1" destOrd="0" parTransId="{45E8C663-5460-49C5-9878-CF7EDD454560}" sibTransId="{332130A5-8D0C-4ADD-93A6-3DF5130AAA0E}"/>
    <dgm:cxn modelId="{57819191-0E3C-48E4-AE6A-0AC13812C967}" type="presOf" srcId="{6D0AAD6F-17D6-4649-B50E-551056261318}" destId="{C6820463-80F7-4F1A-B330-07A253175E29}" srcOrd="0" destOrd="0" presId="urn:microsoft.com/office/officeart/2009/3/layout/CircleRelationship"/>
    <dgm:cxn modelId="{30C94DBA-86E6-4E99-9A0D-6C39A6B335B8}" type="presOf" srcId="{21FED06C-C742-4AA0-BC8C-4C6DEF6D704F}" destId="{A39D8F91-388E-461D-ADA8-55C5FAFDBE89}" srcOrd="0" destOrd="0" presId="urn:microsoft.com/office/officeart/2009/3/layout/CircleRelationship"/>
    <dgm:cxn modelId="{0F8E57F9-4689-40CE-8319-C5E5EE004A54}" srcId="{FC18BA32-16EC-403F-897A-513D1BC0ABC8}" destId="{04A2DBB9-B137-4968-A768-08C7FD713A3D}" srcOrd="2" destOrd="0" parTransId="{D3BE6F6F-DC8B-4498-AB94-FE962FA795CF}" sibTransId="{55FFF356-4A6A-4E4D-ABA2-DE204ECE49E9}"/>
    <dgm:cxn modelId="{31AD2AFE-B651-466F-A016-6041410DBBDB}" srcId="{5DF62456-F732-4CD6-B4DC-6D2030E3737A}" destId="{FC18BA32-16EC-403F-897A-513D1BC0ABC8}" srcOrd="0" destOrd="0" parTransId="{D8B2C7ED-FF36-4DE6-B32C-9BF4772B9C7E}" sibTransId="{6C1A82BC-A1BA-4C36-B831-906FC8C72196}"/>
    <dgm:cxn modelId="{306251B8-97EA-4CB7-9ECB-C7702ED73E09}" type="presParOf" srcId="{83CE32C8-A089-4390-BD9C-A03B87744950}" destId="{6D86DC86-C032-45EC-AA5F-288BD18291D4}" srcOrd="0" destOrd="0" presId="urn:microsoft.com/office/officeart/2009/3/layout/CircleRelationship"/>
    <dgm:cxn modelId="{B7B77350-88A5-427D-A914-14CD7007DE69}" type="presParOf" srcId="{83CE32C8-A089-4390-BD9C-A03B87744950}" destId="{2B4AFB26-0CC2-46E9-839E-E348A310D580}" srcOrd="1" destOrd="0" presId="urn:microsoft.com/office/officeart/2009/3/layout/CircleRelationship"/>
    <dgm:cxn modelId="{F003C2BC-EAF6-49A8-9E9B-8E2B8B14754A}" type="presParOf" srcId="{83CE32C8-A089-4390-BD9C-A03B87744950}" destId="{AC78D3B8-FC8D-40D4-92C3-24C54F454117}" srcOrd="2" destOrd="0" presId="urn:microsoft.com/office/officeart/2009/3/layout/CircleRelationship"/>
    <dgm:cxn modelId="{64C494C1-A361-4249-AFAB-D45C60F2A8A8}" type="presParOf" srcId="{83CE32C8-A089-4390-BD9C-A03B87744950}" destId="{1B802FB0-56FB-49C2-A32C-2A57899A7830}" srcOrd="3" destOrd="0" presId="urn:microsoft.com/office/officeart/2009/3/layout/CircleRelationship"/>
    <dgm:cxn modelId="{A64FF3AC-7018-4DC9-BC2B-F0BA46E59BB7}" type="presParOf" srcId="{83CE32C8-A089-4390-BD9C-A03B87744950}" destId="{5BE99F0A-D19B-46B0-B375-CCFBF7D760B9}" srcOrd="4" destOrd="0" presId="urn:microsoft.com/office/officeart/2009/3/layout/CircleRelationship"/>
    <dgm:cxn modelId="{58715B5B-CDB8-4B41-A220-BA8CF0D6E547}" type="presParOf" srcId="{83CE32C8-A089-4390-BD9C-A03B87744950}" destId="{E10A4C82-D332-4ACE-9D94-4D517B479C4D}" srcOrd="5" destOrd="0" presId="urn:microsoft.com/office/officeart/2009/3/layout/CircleRelationship"/>
    <dgm:cxn modelId="{1F893A3A-40AB-4494-B271-EEB4D4A4E1DC}" type="presParOf" srcId="{83CE32C8-A089-4390-BD9C-A03B87744950}" destId="{82513D74-D055-43AD-B88F-15A56E9E22A5}" srcOrd="6" destOrd="0" presId="urn:microsoft.com/office/officeart/2009/3/layout/CircleRelationship"/>
    <dgm:cxn modelId="{D364A40C-0FFD-4A47-B890-5657840AB71F}" type="presParOf" srcId="{83CE32C8-A089-4390-BD9C-A03B87744950}" destId="{A39D8F91-388E-461D-ADA8-55C5FAFDBE89}" srcOrd="7" destOrd="0" presId="urn:microsoft.com/office/officeart/2009/3/layout/CircleRelationship"/>
    <dgm:cxn modelId="{63E61882-0260-4AE9-AA8F-62F31D6F0E2B}" type="presParOf" srcId="{83CE32C8-A089-4390-BD9C-A03B87744950}" destId="{FA27A604-F885-422E-ABEB-A3340935A3A5}" srcOrd="8" destOrd="0" presId="urn:microsoft.com/office/officeart/2009/3/layout/CircleRelationship"/>
    <dgm:cxn modelId="{2853EBBE-6F5F-4811-9A04-6AB8B1C95235}" type="presParOf" srcId="{FA27A604-F885-422E-ABEB-A3340935A3A5}" destId="{462ADFE8-E51F-4BBE-9BD7-96247D3A5920}" srcOrd="0" destOrd="0" presId="urn:microsoft.com/office/officeart/2009/3/layout/CircleRelationship"/>
    <dgm:cxn modelId="{4AC23E0E-F30B-4994-9E5C-279EFB3D7235}" type="presParOf" srcId="{83CE32C8-A089-4390-BD9C-A03B87744950}" destId="{BFFB875A-9CE0-440B-9464-FA22E834B718}" srcOrd="9" destOrd="0" presId="urn:microsoft.com/office/officeart/2009/3/layout/CircleRelationship"/>
    <dgm:cxn modelId="{18895C18-9436-44EE-8316-091A1C8C373C}" type="presParOf" srcId="{BFFB875A-9CE0-440B-9464-FA22E834B718}" destId="{8A9F7D4C-451C-4B83-A0EF-199C9A49D3B8}" srcOrd="0" destOrd="0" presId="urn:microsoft.com/office/officeart/2009/3/layout/CircleRelationship"/>
    <dgm:cxn modelId="{846F34B9-D92A-4792-90F5-62273165E4AD}" type="presParOf" srcId="{83CE32C8-A089-4390-BD9C-A03B87744950}" destId="{C6820463-80F7-4F1A-B330-07A253175E29}" srcOrd="10" destOrd="0" presId="urn:microsoft.com/office/officeart/2009/3/layout/CircleRelationship"/>
    <dgm:cxn modelId="{4BB5B901-A872-4758-9C4D-B33DF73524C1}" type="presParOf" srcId="{83CE32C8-A089-4390-BD9C-A03B87744950}" destId="{2F130D01-9ABD-4263-AA6B-46E965DD528B}" srcOrd="11" destOrd="0" presId="urn:microsoft.com/office/officeart/2009/3/layout/CircleRelationship"/>
    <dgm:cxn modelId="{43C42C50-951F-415A-A833-EA3B9652C78E}" type="presParOf" srcId="{2F130D01-9ABD-4263-AA6B-46E965DD528B}" destId="{7D698589-EDC6-4343-9A4E-99137502804C}" srcOrd="0" destOrd="0" presId="urn:microsoft.com/office/officeart/2009/3/layout/CircleRelationship"/>
    <dgm:cxn modelId="{CFF7D291-E327-48D6-9719-E2AD2B5C8619}" type="presParOf" srcId="{83CE32C8-A089-4390-BD9C-A03B87744950}" destId="{689C1FDC-551E-4827-A304-CA0AF0106F35}" srcOrd="12" destOrd="0" presId="urn:microsoft.com/office/officeart/2009/3/layout/CircleRelationship"/>
    <dgm:cxn modelId="{E9112F3B-55E0-47C6-91AD-871F28887FB6}" type="presParOf" srcId="{689C1FDC-551E-4827-A304-CA0AF0106F35}" destId="{13B0DE97-CF1D-4C76-8EDC-5782FB43835C}" srcOrd="0" destOrd="0" presId="urn:microsoft.com/office/officeart/2009/3/layout/CircleRelationship"/>
    <dgm:cxn modelId="{349CBB6E-976D-437F-83C9-0902E123264E}" type="presParOf" srcId="{83CE32C8-A089-4390-BD9C-A03B87744950}" destId="{02FFFD4B-E287-4121-BDF6-C0DFE4B89ECE}" srcOrd="13" destOrd="0" presId="urn:microsoft.com/office/officeart/2009/3/layout/CircleRelationship"/>
    <dgm:cxn modelId="{C8CF3035-EDE8-4018-B51D-2D65A054968B}" type="presParOf" srcId="{02FFFD4B-E287-4121-BDF6-C0DFE4B89ECE}" destId="{C3D80937-6E77-4504-B17A-5A834B11CD25}" srcOrd="0" destOrd="0" presId="urn:microsoft.com/office/officeart/2009/3/layout/CircleRelationship"/>
    <dgm:cxn modelId="{FF8281DE-F219-47E6-B585-CB2D7C2F6E74}" type="presParOf" srcId="{83CE32C8-A089-4390-BD9C-A03B87744950}" destId="{657B8E7F-5931-443F-8727-631984BB8A75}" srcOrd="14" destOrd="0" presId="urn:microsoft.com/office/officeart/2009/3/layout/CircleRelationship"/>
    <dgm:cxn modelId="{B2435080-29AE-4351-AB8A-381A5704AD55}" type="presParOf" srcId="{83CE32C8-A089-4390-BD9C-A03B87744950}" destId="{287502CA-2EF5-46FD-A077-82BA156A0646}" srcOrd="15" destOrd="0" presId="urn:microsoft.com/office/officeart/2009/3/layout/CircleRelationship"/>
    <dgm:cxn modelId="{F906A812-DE77-4684-9882-2F918B493679}" type="presParOf" srcId="{287502CA-2EF5-46FD-A077-82BA156A0646}" destId="{53DDFCEA-CB46-459B-8AFB-CD63962481AB}" srcOrd="0" destOrd="0" presId="urn:microsoft.com/office/officeart/2009/3/layout/CircleRelationship"/>
  </dgm:cxnLst>
  <dgm:bg>
    <a:effectLst/>
  </dgm:bg>
  <dgm:whole>
    <a:ln>
      <a:noFill/>
    </a:ln>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504349-D895-4762-975A-69454000B659}">
      <dsp:nvSpPr>
        <dsp:cNvPr id="0" name=""/>
        <dsp:cNvSpPr/>
      </dsp:nvSpPr>
      <dsp:spPr>
        <a:xfrm>
          <a:off x="664949" y="369656"/>
          <a:ext cx="1955812" cy="1955812"/>
        </a:xfrm>
        <a:prstGeom prst="round2DiagRect">
          <a:avLst/>
        </a:prstGeom>
        <a:solidFill>
          <a:schemeClr val="lt1">
            <a:alpha val="0"/>
            <a:hueOff val="0"/>
            <a:satOff val="0"/>
            <a:lumOff val="0"/>
            <a:alphaOff val="0"/>
          </a:schemeClr>
        </a:solidFill>
        <a:ln w="7937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DAA9C2D5-E0AF-44C4-AA43-03D98BC88726}">
      <dsp:nvSpPr>
        <dsp:cNvPr id="0" name=""/>
        <dsp:cNvSpPr/>
      </dsp:nvSpPr>
      <dsp:spPr>
        <a:xfrm>
          <a:off x="1081762" y="786468"/>
          <a:ext cx="1122187" cy="1122187"/>
        </a:xfrm>
        <a:prstGeom prst="rect">
          <a:avLst/>
        </a:prstGeom>
        <a:solidFill>
          <a:schemeClr val="accent2">
            <a:hueOff val="0"/>
            <a:satOff val="0"/>
            <a:lumOff val="0"/>
            <a:alphaOff val="0"/>
          </a:schemeClr>
        </a:solid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79C661-DE23-4F1C-833B-E90DAE3B3E08}">
      <dsp:nvSpPr>
        <dsp:cNvPr id="0" name=""/>
        <dsp:cNvSpPr/>
      </dsp:nvSpPr>
      <dsp:spPr>
        <a:xfrm>
          <a:off x="39731" y="2934656"/>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778000" rtl="0">
            <a:lnSpc>
              <a:spcPct val="100000"/>
            </a:lnSpc>
            <a:spcBef>
              <a:spcPct val="0"/>
            </a:spcBef>
            <a:spcAft>
              <a:spcPct val="35000"/>
            </a:spcAft>
            <a:buNone/>
            <a:defRPr cap="all"/>
          </a:pPr>
          <a:r>
            <a:rPr lang="nl-NL" sz="4000" kern="1200" noProof="0" dirty="0"/>
            <a:t>Atoom</a:t>
          </a:r>
        </a:p>
      </dsp:txBody>
      <dsp:txXfrm>
        <a:off x="39731" y="2934656"/>
        <a:ext cx="3206250" cy="720000"/>
      </dsp:txXfrm>
    </dsp:sp>
    <dsp:sp modelId="{67577FE9-4C04-467C-9D18-D4DE87D4DE14}">
      <dsp:nvSpPr>
        <dsp:cNvPr id="0" name=""/>
        <dsp:cNvSpPr/>
      </dsp:nvSpPr>
      <dsp:spPr>
        <a:xfrm>
          <a:off x="4432293" y="369656"/>
          <a:ext cx="1955812" cy="1955812"/>
        </a:xfrm>
        <a:prstGeom prst="round2DiagRect">
          <a:avLst/>
        </a:prstGeom>
        <a:solidFill>
          <a:schemeClr val="lt1">
            <a:alpha val="0"/>
            <a:hueOff val="0"/>
            <a:satOff val="0"/>
            <a:lumOff val="0"/>
            <a:alphaOff val="0"/>
          </a:schemeClr>
        </a:solidFill>
        <a:ln w="79375"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F79CBFD4-DC0A-4969-92C4-C7B9686ACE6A}">
      <dsp:nvSpPr>
        <dsp:cNvPr id="0" name=""/>
        <dsp:cNvSpPr/>
      </dsp:nvSpPr>
      <dsp:spPr>
        <a:xfrm>
          <a:off x="4849106" y="786468"/>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FC99E90-DC39-4CD3-8818-7916D482EC7D}">
      <dsp:nvSpPr>
        <dsp:cNvPr id="0" name=""/>
        <dsp:cNvSpPr/>
      </dsp:nvSpPr>
      <dsp:spPr>
        <a:xfrm>
          <a:off x="3807075" y="2934656"/>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778000" rtl="0">
            <a:lnSpc>
              <a:spcPct val="100000"/>
            </a:lnSpc>
            <a:spcBef>
              <a:spcPct val="0"/>
            </a:spcBef>
            <a:spcAft>
              <a:spcPct val="35000"/>
            </a:spcAft>
            <a:buNone/>
            <a:defRPr cap="all"/>
          </a:pPr>
          <a:r>
            <a:rPr lang="nl-NL" sz="4000" kern="1200" noProof="0" dirty="0"/>
            <a:t>Cel</a:t>
          </a:r>
        </a:p>
      </dsp:txBody>
      <dsp:txXfrm>
        <a:off x="3807075" y="2934656"/>
        <a:ext cx="3206250" cy="720000"/>
      </dsp:txXfrm>
    </dsp:sp>
    <dsp:sp modelId="{C7AE699B-DEDF-4849-9BAB-0F114C233F0B}">
      <dsp:nvSpPr>
        <dsp:cNvPr id="0" name=""/>
        <dsp:cNvSpPr/>
      </dsp:nvSpPr>
      <dsp:spPr>
        <a:xfrm>
          <a:off x="8199637" y="369656"/>
          <a:ext cx="1955812" cy="1955812"/>
        </a:xfrm>
        <a:prstGeom prst="round2DiagRect">
          <a:avLst/>
        </a:prstGeom>
        <a:solidFill>
          <a:schemeClr val="lt1">
            <a:alpha val="0"/>
            <a:hueOff val="0"/>
            <a:satOff val="0"/>
            <a:lumOff val="0"/>
            <a:alphaOff val="0"/>
          </a:schemeClr>
        </a:solidFill>
        <a:ln w="79375" cap="flat" cmpd="sng" algn="ctr">
          <a:solidFill>
            <a:schemeClr val="accent4">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9536CDB1-E6B7-4446-86C3-A02F282DC83D}">
      <dsp:nvSpPr>
        <dsp:cNvPr id="0" name=""/>
        <dsp:cNvSpPr/>
      </dsp:nvSpPr>
      <dsp:spPr>
        <a:xfrm>
          <a:off x="8616450" y="786468"/>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32F607-B48B-4485-97AF-932883E3EE3A}">
      <dsp:nvSpPr>
        <dsp:cNvPr id="0" name=""/>
        <dsp:cNvSpPr/>
      </dsp:nvSpPr>
      <dsp:spPr>
        <a:xfrm>
          <a:off x="7574418" y="2934656"/>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t" anchorCtr="0">
          <a:noAutofit/>
        </a:bodyPr>
        <a:lstStyle/>
        <a:p>
          <a:pPr marL="0" lvl="0" indent="0" algn="ctr" defTabSz="1778000" rtl="0">
            <a:lnSpc>
              <a:spcPct val="100000"/>
            </a:lnSpc>
            <a:spcBef>
              <a:spcPct val="0"/>
            </a:spcBef>
            <a:spcAft>
              <a:spcPct val="35000"/>
            </a:spcAft>
            <a:buNone/>
            <a:defRPr cap="all"/>
          </a:pPr>
          <a:r>
            <a:rPr lang="nl-NL" sz="4000" kern="1200" noProof="0" dirty="0"/>
            <a:t>Natuur</a:t>
          </a:r>
        </a:p>
      </dsp:txBody>
      <dsp:txXfrm>
        <a:off x="7574418" y="2934656"/>
        <a:ext cx="3206250" cy="72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86DC86-C032-45EC-AA5F-288BD18291D4}">
      <dsp:nvSpPr>
        <dsp:cNvPr id="0" name=""/>
        <dsp:cNvSpPr/>
      </dsp:nvSpPr>
      <dsp:spPr>
        <a:xfrm>
          <a:off x="2958867" y="208977"/>
          <a:ext cx="3444263" cy="3444651"/>
        </a:xfrm>
        <a:prstGeom prst="ellipse">
          <a:avLst/>
        </a:prstGeom>
        <a:blipFill dpi="0" rotWithShape="0">
          <a:blip xmlns:r="http://schemas.openxmlformats.org/officeDocument/2006/relationships" r:embed="rId1">
            <a:extLst>
              <a:ext uri="{BEBA8EAE-BF5A-486C-A8C5-ECC9F3942E4B}">
                <a14:imgProps xmlns:a14="http://schemas.microsoft.com/office/drawing/2010/main">
                  <a14:imgLayer r:embed="rId2">
                    <a14:imgEffect>
                      <a14:artisticCutout/>
                    </a14:imgEffect>
                  </a14:imgLayer>
                </a14:imgProps>
              </a:ext>
            </a:extLst>
          </a:blip>
          <a:srcRect/>
          <a:stretch>
            <a:fillRect/>
          </a:stretch>
        </a:blip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1066800" rtl="0">
            <a:lnSpc>
              <a:spcPct val="90000"/>
            </a:lnSpc>
            <a:spcBef>
              <a:spcPct val="0"/>
            </a:spcBef>
            <a:spcAft>
              <a:spcPct val="35000"/>
            </a:spcAft>
            <a:buNone/>
          </a:pPr>
          <a:r>
            <a:rPr lang="nl-NL" sz="2400" kern="1200" noProof="0" dirty="0">
              <a:latin typeface="Calibri" panose="020F0502020204030204" pitchFamily="34" charset="0"/>
              <a:cs typeface="Calibri" panose="020F0502020204030204" pitchFamily="34" charset="0"/>
            </a:rPr>
            <a:t>Evolutie </a:t>
          </a:r>
        </a:p>
        <a:p>
          <a:pPr marL="0" lvl="0" indent="0" algn="ctr" defTabSz="1066800" rtl="0">
            <a:lnSpc>
              <a:spcPct val="90000"/>
            </a:lnSpc>
            <a:spcBef>
              <a:spcPct val="0"/>
            </a:spcBef>
            <a:spcAft>
              <a:spcPct val="35000"/>
            </a:spcAft>
            <a:buNone/>
          </a:pPr>
          <a:r>
            <a:rPr lang="nl-NL" sz="2400" kern="1200" noProof="0" dirty="0">
              <a:latin typeface="Calibri" panose="020F0502020204030204" pitchFamily="34" charset="0"/>
              <a:cs typeface="Calibri" panose="020F0502020204030204" pitchFamily="34" charset="0"/>
            </a:rPr>
            <a:t>Of</a:t>
          </a:r>
        </a:p>
        <a:p>
          <a:pPr marL="0" lvl="0" indent="0" algn="ctr" defTabSz="1066800" rtl="0">
            <a:lnSpc>
              <a:spcPct val="90000"/>
            </a:lnSpc>
            <a:spcBef>
              <a:spcPct val="0"/>
            </a:spcBef>
            <a:spcAft>
              <a:spcPct val="35000"/>
            </a:spcAft>
            <a:buNone/>
          </a:pPr>
          <a:r>
            <a:rPr lang="nl-NL" sz="2400" kern="1200" noProof="0" dirty="0">
              <a:latin typeface="Calibri" panose="020F0502020204030204" pitchFamily="34" charset="0"/>
              <a:cs typeface="Calibri" panose="020F0502020204030204" pitchFamily="34" charset="0"/>
            </a:rPr>
            <a:t>Schepping</a:t>
          </a:r>
        </a:p>
      </dsp:txBody>
      <dsp:txXfrm>
        <a:off x="3463268" y="713434"/>
        <a:ext cx="2435461" cy="2435737"/>
      </dsp:txXfrm>
    </dsp:sp>
    <dsp:sp modelId="{2B4AFB26-0CC2-46E9-839E-E348A310D580}">
      <dsp:nvSpPr>
        <dsp:cNvPr id="0" name=""/>
        <dsp:cNvSpPr/>
      </dsp:nvSpPr>
      <dsp:spPr>
        <a:xfrm>
          <a:off x="4924393" y="52036"/>
          <a:ext cx="382931" cy="38309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C78D3B8-FC8D-40D4-92C3-24C54F454117}">
      <dsp:nvSpPr>
        <dsp:cNvPr id="0" name=""/>
        <dsp:cNvSpPr/>
      </dsp:nvSpPr>
      <dsp:spPr>
        <a:xfrm>
          <a:off x="4017934" y="3397693"/>
          <a:ext cx="277660" cy="2776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802FB0-56FB-49C2-A32C-2A57899A7830}">
      <dsp:nvSpPr>
        <dsp:cNvPr id="0" name=""/>
        <dsp:cNvSpPr/>
      </dsp:nvSpPr>
      <dsp:spPr>
        <a:xfrm>
          <a:off x="6624977" y="1606958"/>
          <a:ext cx="277660" cy="2776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BE99F0A-D19B-46B0-B375-CCFBF7D760B9}">
      <dsp:nvSpPr>
        <dsp:cNvPr id="0" name=""/>
        <dsp:cNvSpPr/>
      </dsp:nvSpPr>
      <dsp:spPr>
        <a:xfrm>
          <a:off x="5298140" y="3693064"/>
          <a:ext cx="382931" cy="38309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0A4C82-D332-4ACE-9D94-4D517B479C4D}">
      <dsp:nvSpPr>
        <dsp:cNvPr id="0" name=""/>
        <dsp:cNvSpPr/>
      </dsp:nvSpPr>
      <dsp:spPr>
        <a:xfrm>
          <a:off x="4095651" y="596500"/>
          <a:ext cx="277660" cy="2776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513D74-D055-43AD-B88F-15A56E9E22A5}">
      <dsp:nvSpPr>
        <dsp:cNvPr id="0" name=""/>
        <dsp:cNvSpPr/>
      </dsp:nvSpPr>
      <dsp:spPr>
        <a:xfrm>
          <a:off x="3221691" y="2184822"/>
          <a:ext cx="277660" cy="2776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9D8F91-388E-461D-ADA8-55C5FAFDBE89}">
      <dsp:nvSpPr>
        <dsp:cNvPr id="0" name=""/>
        <dsp:cNvSpPr/>
      </dsp:nvSpPr>
      <dsp:spPr>
        <a:xfrm>
          <a:off x="1601857" y="571341"/>
          <a:ext cx="1960873" cy="1918718"/>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1066800" rtl="0">
            <a:lnSpc>
              <a:spcPct val="90000"/>
            </a:lnSpc>
            <a:spcBef>
              <a:spcPct val="0"/>
            </a:spcBef>
            <a:spcAft>
              <a:spcPct val="35000"/>
            </a:spcAft>
            <a:buNone/>
          </a:pPr>
          <a:r>
            <a:rPr lang="nl-NL" sz="2400" kern="1200" noProof="0" dirty="0">
              <a:latin typeface="Calibri" panose="020F0502020204030204" pitchFamily="34" charset="0"/>
              <a:cs typeface="Calibri" panose="020F0502020204030204" pitchFamily="34" charset="0"/>
            </a:rPr>
            <a:t>Genetica</a:t>
          </a:r>
        </a:p>
      </dsp:txBody>
      <dsp:txXfrm>
        <a:off x="1889020" y="852331"/>
        <a:ext cx="1386547" cy="1356738"/>
      </dsp:txXfrm>
    </dsp:sp>
    <dsp:sp modelId="{462ADFE8-E51F-4BBE-9BD7-96247D3A5920}">
      <dsp:nvSpPr>
        <dsp:cNvPr id="0" name=""/>
        <dsp:cNvSpPr/>
      </dsp:nvSpPr>
      <dsp:spPr>
        <a:xfrm>
          <a:off x="4537223" y="608572"/>
          <a:ext cx="382931" cy="38309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A9F7D4C-451C-4B83-A0EF-199C9A49D3B8}">
      <dsp:nvSpPr>
        <dsp:cNvPr id="0" name=""/>
        <dsp:cNvSpPr/>
      </dsp:nvSpPr>
      <dsp:spPr>
        <a:xfrm>
          <a:off x="2014256" y="2641158"/>
          <a:ext cx="692385" cy="692551"/>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6820463-80F7-4F1A-B330-07A253175E29}">
      <dsp:nvSpPr>
        <dsp:cNvPr id="0" name=""/>
        <dsp:cNvSpPr/>
      </dsp:nvSpPr>
      <dsp:spPr>
        <a:xfrm>
          <a:off x="6102364" y="-381917"/>
          <a:ext cx="2709775" cy="2507737"/>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1066800" rtl="0">
            <a:lnSpc>
              <a:spcPct val="90000"/>
            </a:lnSpc>
            <a:spcBef>
              <a:spcPct val="0"/>
            </a:spcBef>
            <a:spcAft>
              <a:spcPct val="35000"/>
            </a:spcAft>
            <a:buNone/>
          </a:pPr>
          <a:r>
            <a:rPr lang="nl-NL" sz="2400" kern="1200" noProof="0" dirty="0">
              <a:latin typeface="Calibri" panose="020F0502020204030204" pitchFamily="34" charset="0"/>
              <a:cs typeface="Calibri" panose="020F0502020204030204" pitchFamily="34" charset="0"/>
            </a:rPr>
            <a:t>Astronomie</a:t>
          </a:r>
        </a:p>
      </dsp:txBody>
      <dsp:txXfrm>
        <a:off x="6499201" y="-14667"/>
        <a:ext cx="1916101" cy="1773237"/>
      </dsp:txXfrm>
    </dsp:sp>
    <dsp:sp modelId="{7D698589-EDC6-4343-9A4E-99137502804C}">
      <dsp:nvSpPr>
        <dsp:cNvPr id="0" name=""/>
        <dsp:cNvSpPr/>
      </dsp:nvSpPr>
      <dsp:spPr>
        <a:xfrm>
          <a:off x="6131829" y="1138550"/>
          <a:ext cx="382931" cy="383096"/>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B0DE97-CF1D-4C76-8EDC-5782FB43835C}">
      <dsp:nvSpPr>
        <dsp:cNvPr id="0" name=""/>
        <dsp:cNvSpPr/>
      </dsp:nvSpPr>
      <dsp:spPr>
        <a:xfrm>
          <a:off x="1750725" y="3465299"/>
          <a:ext cx="277660" cy="2776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3D80937-6E77-4504-B17A-5A834B11CD25}">
      <dsp:nvSpPr>
        <dsp:cNvPr id="0" name=""/>
        <dsp:cNvSpPr/>
      </dsp:nvSpPr>
      <dsp:spPr>
        <a:xfrm>
          <a:off x="4517440" y="3070130"/>
          <a:ext cx="277660" cy="2776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57B8E7F-5931-443F-8727-631984BB8A75}">
      <dsp:nvSpPr>
        <dsp:cNvPr id="0" name=""/>
        <dsp:cNvSpPr/>
      </dsp:nvSpPr>
      <dsp:spPr>
        <a:xfrm>
          <a:off x="7012907" y="2178079"/>
          <a:ext cx="2205634" cy="222796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rtlCol="0" anchor="ctr" anchorCtr="0">
          <a:noAutofit/>
        </a:bodyPr>
        <a:lstStyle/>
        <a:p>
          <a:pPr marL="0" lvl="0" indent="0" algn="ctr" defTabSz="1066800" rtl="0">
            <a:lnSpc>
              <a:spcPct val="90000"/>
            </a:lnSpc>
            <a:spcBef>
              <a:spcPct val="0"/>
            </a:spcBef>
            <a:spcAft>
              <a:spcPct val="35000"/>
            </a:spcAft>
            <a:buNone/>
          </a:pPr>
          <a:r>
            <a:rPr lang="nl-NL" sz="2400" kern="1200" noProof="0" dirty="0">
              <a:latin typeface="Calibri" panose="020F0502020204030204" pitchFamily="34" charset="0"/>
              <a:cs typeface="Calibri" panose="020F0502020204030204" pitchFamily="34" charset="0"/>
            </a:rPr>
            <a:t>Biochemie</a:t>
          </a:r>
        </a:p>
      </dsp:txBody>
      <dsp:txXfrm>
        <a:off x="7335915" y="2504356"/>
        <a:ext cx="1559618" cy="1575408"/>
      </dsp:txXfrm>
    </dsp:sp>
    <dsp:sp modelId="{53DDFCEA-CB46-459B-8AFB-CD63962481AB}">
      <dsp:nvSpPr>
        <dsp:cNvPr id="0" name=""/>
        <dsp:cNvSpPr/>
      </dsp:nvSpPr>
      <dsp:spPr>
        <a:xfrm>
          <a:off x="7020625" y="2542969"/>
          <a:ext cx="277660" cy="277664"/>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8/5/layout/IconLeafOutlineLabelList">
  <dgm:title val="Icon Leaf Outlin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trAlignAcc1">
          <dgm:alg type="sp"/>
          <dgm:choose name="Name9">
            <dgm:if name="Name10" axis="root des" ptType="all norm" func="cnt" op="lte" val="3">
              <dgm:shape xmlns:r="http://schemas.openxmlformats.org/officeDocument/2006/relationships" type="round2DiagRect" r:blip="">
                <dgm:adjLst/>
                <dgm:extLst>
                  <a:ext uri="{B698B0E9-8C71-41B9-8309-B3DCBF30829C}">
                    <dgm1612:spPr xmlns:dgm1612="http://schemas.microsoft.com/office/drawing/2016/12/diagram">
                      <a:ln w="79375"/>
                    </dgm1612:spPr>
                  </a:ext>
                </dgm:extLst>
              </dgm:shape>
            </dgm:if>
            <dgm:if name="Name11" axis="root des" ptType="all norm" func="cnt" op="lte" val="5">
              <dgm:shape xmlns:r="http://schemas.openxmlformats.org/officeDocument/2006/relationships" type="round2DiagRect" r:blip="">
                <dgm:adjLst/>
                <dgm:extLst>
                  <a:ext uri="{B698B0E9-8C71-41B9-8309-B3DCBF30829C}">
                    <dgm1612:spPr xmlns:dgm1612="http://schemas.microsoft.com/office/drawing/2016/12/diagram">
                      <a:ln w="50800"/>
                    </dgm1612:spPr>
                  </a:ext>
                </dgm:extLst>
              </dgm:shape>
            </dgm:if>
            <dgm:if name="Name12" axis="root des" ptType="all norm" func="cnt" op="lte" val="10">
              <dgm:shape xmlns:r="http://schemas.openxmlformats.org/officeDocument/2006/relationships" type="round2DiagRect" r:blip="">
                <dgm:adjLst/>
                <dgm:extLst>
                  <a:ext uri="{B698B0E9-8C71-41B9-8309-B3DCBF30829C}">
                    <dgm1612:spPr xmlns:dgm1612="http://schemas.microsoft.com/office/drawing/2016/12/diagram">
                      <a:ln w="47625"/>
                    </dgm1612:spPr>
                  </a:ext>
                </dgm:extLst>
              </dgm:shape>
            </dgm:if>
            <dgm:else name="Name13">
              <dgm:shape xmlns:r="http://schemas.openxmlformats.org/officeDocument/2006/relationships" type="round2DiagRect" r:blip="">
                <dgm:adjLst/>
                <dgm:extLst>
                  <a:ext uri="{B698B0E9-8C71-41B9-8309-B3DCBF30829C}">
                    <dgm1612:spPr xmlns:dgm1612="http://schemas.microsoft.com/office/drawing/2016/12/diagram">
                      <a:ln w="38100"/>
                    </dgm1612:spPr>
                  </a:ext>
                </dgm:extLst>
              </dgm:shape>
            </dgm:else>
          </dgm:choos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1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700FA2EA-3005-49D1-AEDA-400977DCAD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9625C5F6-6781-4039-A051-09CF701693C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D60974D-DCA0-4DE2-B940-D83A84DFF753}" type="datetime1">
              <a:rPr lang="nl-NL" smtClean="0"/>
              <a:t>16-4-2021</a:t>
            </a:fld>
            <a:endParaRPr lang="nl-NL" dirty="0"/>
          </a:p>
        </p:txBody>
      </p:sp>
      <p:sp>
        <p:nvSpPr>
          <p:cNvPr id="4" name="Tijdelijke aanduiding voor voettekst 3">
            <a:extLst>
              <a:ext uri="{FF2B5EF4-FFF2-40B4-BE49-F238E27FC236}">
                <a16:creationId xmlns:a16="http://schemas.microsoft.com/office/drawing/2014/main" id="{C1A36EA2-F1E4-4C92-B3BC-21A972C3A69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7DA77229-BA34-41DE-863E-04B82ADB51F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A50744B-CD09-41CD-89C6-24B71CB425EE}" type="slidenum">
              <a:rPr lang="nl-NL" smtClean="0"/>
              <a:t>‹nr.›</a:t>
            </a:fld>
            <a:endParaRPr lang="nl-NL"/>
          </a:p>
        </p:txBody>
      </p:sp>
    </p:spTree>
    <p:extLst>
      <p:ext uri="{BB962C8B-B14F-4D97-AF65-F5344CB8AC3E}">
        <p14:creationId xmlns:p14="http://schemas.microsoft.com/office/powerpoint/2010/main" val="19259481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noProof="0"/>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9C6599-812D-4701-B728-1CC91C1C28C6}" type="datetime1">
              <a:rPr lang="nl-NL" smtClean="0"/>
              <a:pPr/>
              <a:t>16-4-2021</a:t>
            </a:fld>
            <a:endParaRPr lang="nl-NL" dirty="0"/>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dirty="0"/>
              <a:t>Tekststijlen van het model bewerken</a:t>
            </a:r>
          </a:p>
          <a:p>
            <a:pPr lvl="1"/>
            <a:r>
              <a:rPr lang="nl-NL" noProof="0" dirty="0"/>
              <a:t>Tweede niveau</a:t>
            </a:r>
          </a:p>
          <a:p>
            <a:pPr lvl="2"/>
            <a:r>
              <a:rPr lang="nl-NL" noProof="0" dirty="0"/>
              <a:t>Derde niveau</a:t>
            </a:r>
          </a:p>
          <a:p>
            <a:pPr lvl="3"/>
            <a:r>
              <a:rPr lang="nl-NL" noProof="0" dirty="0"/>
              <a:t>Vierde niveau</a:t>
            </a:r>
          </a:p>
          <a:p>
            <a:pPr lvl="4"/>
            <a:r>
              <a:rPr lang="nl-NL" noProof="0" dirty="0"/>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noProof="0"/>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217F37-5EAB-4316-AFB2-728CDEE40DAE}" type="slidenum">
              <a:rPr lang="nl-NL" noProof="0" smtClean="0"/>
              <a:t>‹nr.›</a:t>
            </a:fld>
            <a:endParaRPr lang="nl-NL" noProof="0"/>
          </a:p>
        </p:txBody>
      </p:sp>
    </p:spTree>
    <p:extLst>
      <p:ext uri="{BB962C8B-B14F-4D97-AF65-F5344CB8AC3E}">
        <p14:creationId xmlns:p14="http://schemas.microsoft.com/office/powerpoint/2010/main" val="1513414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logos.nl/zwarte-vlindervleugels-inspireren-zonnecelontwerp/?fbclid=IwAR3H0k0zWPOGrjMjPc8kP6wIFZ6cKoeL4ms2VWWeLlm1TCPRxrY6f-4BhG8#easy-footnote-bottom-2-26622" TargetMode="External"/><Relationship Id="rId3" Type="http://schemas.openxmlformats.org/officeDocument/2006/relationships/hyperlink" Target="https://logos.nl/author/jonathan-sarfati/" TargetMode="External"/><Relationship Id="rId7" Type="http://schemas.openxmlformats.org/officeDocument/2006/relationships/hyperlink" Target="https://logos.nl/zwarte-vlindervleugels-inspireren-zonnecelontwerp/?fbclid=IwAR3H0k0zWPOGrjMjPc8kP6wIFZ6cKoeL4ms2VWWeLlm1TCPRxrY6f-4BhG8#easy-footnote-bottom-1-26622"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logos.nl/category/doelgroep/onderwijs/" TargetMode="External"/><Relationship Id="rId5" Type="http://schemas.openxmlformats.org/officeDocument/2006/relationships/hyperlink" Target="https://logos.nl/category/inhoud/biologie/" TargetMode="External"/><Relationship Id="rId4" Type="http://schemas.openxmlformats.org/officeDocument/2006/relationships/hyperlink" Target="https://logos.nl/author/cmi/" TargetMode="External"/><Relationship Id="rId9" Type="http://schemas.openxmlformats.org/officeDocument/2006/relationships/hyperlink" Target="https://logos.nl/zwarte-vlindervleugels-inspireren-zonnecelontwerp/?fbclid=IwAR3H0k0zWPOGrjMjPc8kP6wIFZ6cKoeL4ms2VWWeLlm1TCPRxrY6f-4BhG8#easy-footnote-bottom-3-26622"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lazarus.nl/auteur/redactie" TargetMode="External"/><Relationship Id="rId2" Type="http://schemas.openxmlformats.org/officeDocument/2006/relationships/slide" Target="../slides/slide19.xml"/><Relationship Id="rId1" Type="http://schemas.openxmlformats.org/officeDocument/2006/relationships/notesMaster" Target="../notesMasters/notesMaster1.xml"/><Relationship Id="rId6" Type="http://schemas.openxmlformats.org/officeDocument/2006/relationships/hyperlink" Target="http://www.newtonproject.ox.ac.uk/" TargetMode="External"/><Relationship Id="rId5" Type="http://schemas.openxmlformats.org/officeDocument/2006/relationships/hyperlink" Target="https://nl.wikipedia.org/wiki/Athanasius_van_Alexandri%C3%AB" TargetMode="External"/><Relationship Id="rId4" Type="http://schemas.openxmlformats.org/officeDocument/2006/relationships/hyperlink" Target="https://nl.wikipedia.org/wiki/Arius_(theoloog)" TargetMode="Externa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nl.wikipedia.org/wiki/Nanometer" TargetMode="External"/><Relationship Id="rId3" Type="http://schemas.openxmlformats.org/officeDocument/2006/relationships/hyperlink" Target="https://nl.wikipedia.org/wiki/Virus_(biologie)" TargetMode="External"/><Relationship Id="rId7" Type="http://schemas.openxmlformats.org/officeDocument/2006/relationships/hyperlink" Target="https://nl.wikipedia.org/wiki/Basenpaar"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nl.wikipedia.org/wiki/Desoxyribonucle%C3%AFnezuur" TargetMode="External"/><Relationship Id="rId5" Type="http://schemas.openxmlformats.org/officeDocument/2006/relationships/hyperlink" Target="https://nl.wikipedia.org/wiki/Eukaryoot" TargetMode="External"/><Relationship Id="rId4" Type="http://schemas.openxmlformats.org/officeDocument/2006/relationships/hyperlink" Target="https://nl.wikipedia.org/wiki/Bacterie"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dierenfun.com/vliegende-diere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dierenfun.com/7-dieren-die-er-uitzien-als-een-blaadje/"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dierenfun.com/vliegende-diere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dierenfun.com/7-dieren-die-er-uitzien-als-een-blaadje/"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1</a:t>
            </a:fld>
            <a:endParaRPr lang="nl-NL"/>
          </a:p>
        </p:txBody>
      </p:sp>
    </p:spTree>
    <p:extLst>
      <p:ext uri="{BB962C8B-B14F-4D97-AF65-F5344CB8AC3E}">
        <p14:creationId xmlns:p14="http://schemas.microsoft.com/office/powerpoint/2010/main" val="4201082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1" u="none" strike="noStrike" baseline="0" dirty="0">
                <a:latin typeface="Helvetica Neue"/>
                <a:ea typeface="Helvetica Neue"/>
                <a:cs typeface="Helvetica Neue"/>
                <a:sym typeface="Helvetica Neue"/>
              </a:rPr>
              <a:t>De </a:t>
            </a:r>
            <a:r>
              <a:rPr lang="nl-NL" sz="1200" b="1" i="1" u="none" strike="noStrike" baseline="0" dirty="0" err="1">
                <a:latin typeface="Helvetica Neue"/>
                <a:ea typeface="Helvetica Neue"/>
                <a:cs typeface="Helvetica Neue"/>
                <a:sym typeface="Helvetica Neue"/>
              </a:rPr>
              <a:t>Biawak</a:t>
            </a:r>
            <a:r>
              <a:rPr lang="nl-NL" sz="1200" b="1" i="1" u="none" strike="noStrike" baseline="0" dirty="0">
                <a:latin typeface="Helvetica Neue"/>
                <a:ea typeface="Helvetica Neue"/>
                <a:cs typeface="Helvetica Neue"/>
                <a:sym typeface="Helvetica Neue"/>
              </a:rPr>
              <a:t> – </a:t>
            </a:r>
            <a:r>
              <a:rPr lang="nl-NL" sz="1200" b="1" i="1" u="none" strike="noStrike" baseline="0" dirty="0" err="1">
                <a:latin typeface="Helvetica Neue"/>
                <a:ea typeface="Helvetica Neue"/>
                <a:cs typeface="Helvetica Neue"/>
                <a:sym typeface="Helvetica Neue"/>
              </a:rPr>
              <a:t>Sumba</a:t>
            </a:r>
            <a:endParaRPr lang="nl-NL" sz="1200" b="1" i="1" u="none" strike="noStrike" baseline="0" dirty="0">
              <a:latin typeface="Helvetica Neue"/>
              <a:ea typeface="Helvetica Neue"/>
              <a:cs typeface="Helvetica Neue"/>
              <a:sym typeface="Helvetica Neue"/>
            </a:endParaRPr>
          </a:p>
          <a:p>
            <a:endParaRPr lang="nl-NL" sz="1200" b="0" i="0" u="none" strike="noStrike" baseline="0" dirty="0">
              <a:latin typeface="Helvetica Neue"/>
              <a:ea typeface="Helvetica Neue"/>
              <a:cs typeface="Helvetica Neue"/>
              <a:sym typeface="Helvetica Neue"/>
            </a:endParaRPr>
          </a:p>
          <a:p>
            <a:r>
              <a:rPr lang="nl-NL" dirty="0"/>
              <a:t>Een kleiner broertje van de </a:t>
            </a:r>
            <a:r>
              <a:rPr lang="nl-NL" dirty="0" err="1"/>
              <a:t>Komodo</a:t>
            </a:r>
            <a:r>
              <a:rPr lang="nl-NL" dirty="0"/>
              <a:t> </a:t>
            </a:r>
            <a:r>
              <a:rPr lang="nl-NL" dirty="0" err="1"/>
              <a:t>waraan</a:t>
            </a:r>
            <a:r>
              <a:rPr lang="nl-NL" dirty="0"/>
              <a:t>.</a:t>
            </a:r>
          </a:p>
          <a:p>
            <a:r>
              <a:rPr lang="nl-NL" dirty="0"/>
              <a:t>Verhaal van de windbuks en 3 schoten!</a:t>
            </a:r>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10</a:t>
            </a:fld>
            <a:endParaRPr lang="nl-NL"/>
          </a:p>
        </p:txBody>
      </p:sp>
    </p:spTree>
    <p:extLst>
      <p:ext uri="{BB962C8B-B14F-4D97-AF65-F5344CB8AC3E}">
        <p14:creationId xmlns:p14="http://schemas.microsoft.com/office/powerpoint/2010/main" val="18176068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Ketelmeer verontreinigd met giftig slib is </a:t>
            </a:r>
            <a:r>
              <a:rPr lang="nl-NL" dirty="0" err="1"/>
              <a:t>schoongeschraapt</a:t>
            </a:r>
            <a:r>
              <a:rPr lang="nl-NL" dirty="0"/>
              <a:t> met speciale schrapers gebaseerd op een ontwerp van “de natuur”. Wat is dat “De natuur”.   Wees zo eerlijk even beter na te denken en God de eer te geven die Hem toekomt als de Schepper.</a:t>
            </a:r>
          </a:p>
          <a:p>
            <a:r>
              <a:rPr lang="nl-NL" dirty="0"/>
              <a:t>Het vuil is gedumpt in een diep gat in het midden met een wal eromheen. Niet verstandig om daarin te gaan zwemmen.</a:t>
            </a:r>
          </a:p>
        </p:txBody>
      </p:sp>
      <p:sp>
        <p:nvSpPr>
          <p:cNvPr id="4" name="Tijdelijke aanduiding voor dianummer 3"/>
          <p:cNvSpPr>
            <a:spLocks noGrp="1"/>
          </p:cNvSpPr>
          <p:nvPr>
            <p:ph type="sldNum" sz="quarter" idx="5"/>
          </p:nvPr>
        </p:nvSpPr>
        <p:spPr/>
        <p:txBody>
          <a:bodyPr/>
          <a:lstStyle/>
          <a:p>
            <a:fld id="{18217F37-5EAB-4316-AFB2-728CDEE40DAE}" type="slidenum">
              <a:rPr lang="nl-NL" noProof="0" smtClean="0"/>
              <a:t>11</a:t>
            </a:fld>
            <a:endParaRPr lang="nl-NL" noProof="0"/>
          </a:p>
        </p:txBody>
      </p:sp>
    </p:spTree>
    <p:extLst>
      <p:ext uri="{BB962C8B-B14F-4D97-AF65-F5344CB8AC3E}">
        <p14:creationId xmlns:p14="http://schemas.microsoft.com/office/powerpoint/2010/main" val="5673563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1" u="none" strike="noStrike" baseline="0" dirty="0">
                <a:latin typeface="Helvetica Neue"/>
                <a:ea typeface="Helvetica Neue"/>
                <a:cs typeface="Helvetica Neue"/>
                <a:sym typeface="Helvetica Neue"/>
              </a:rPr>
              <a:t>De </a:t>
            </a:r>
            <a:r>
              <a:rPr lang="nl-NL" sz="1200" b="1" i="1" u="none" strike="noStrike" baseline="0" dirty="0" err="1">
                <a:latin typeface="Helvetica Neue"/>
                <a:ea typeface="Helvetica Neue"/>
                <a:cs typeface="Helvetica Neue"/>
                <a:sym typeface="Helvetica Neue"/>
              </a:rPr>
              <a:t>slakketong</a:t>
            </a:r>
            <a:r>
              <a:rPr lang="nl-NL" sz="1200" b="1" i="1" u="none" strike="noStrike" baseline="0" dirty="0">
                <a:latin typeface="Helvetica Neue"/>
                <a:ea typeface="Helvetica Neue"/>
                <a:cs typeface="Helvetica Neue"/>
                <a:sym typeface="Helvetica Neue"/>
              </a:rPr>
              <a:t> als inspiratiebron om het Ketelmeer schoon te schrapen.</a:t>
            </a:r>
            <a:endParaRPr lang="nl-NL" sz="1200" b="0" i="0" u="none" strike="noStrike" baseline="0" dirty="0">
              <a:latin typeface="Helvetica Neue"/>
              <a:ea typeface="Helvetica Neue"/>
              <a:cs typeface="Helvetica Neue"/>
              <a:sym typeface="Helvetica Neue"/>
            </a:endParaRP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12</a:t>
            </a:fld>
            <a:endParaRPr lang="nl-NL"/>
          </a:p>
        </p:txBody>
      </p:sp>
    </p:spTree>
    <p:extLst>
      <p:ext uri="{BB962C8B-B14F-4D97-AF65-F5344CB8AC3E}">
        <p14:creationId xmlns:p14="http://schemas.microsoft.com/office/powerpoint/2010/main" val="30370481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1" u="none" strike="noStrike" baseline="0" dirty="0">
                <a:latin typeface="Helvetica Neue"/>
                <a:ea typeface="Helvetica Neue"/>
                <a:cs typeface="Helvetica Neue"/>
                <a:sym typeface="Helvetica Neue"/>
              </a:rPr>
              <a:t>De </a:t>
            </a:r>
            <a:r>
              <a:rPr lang="nl-NL" sz="1200" b="1" i="1" u="none" strike="noStrike" baseline="0" dirty="0" err="1">
                <a:latin typeface="Helvetica Neue"/>
                <a:ea typeface="Helvetica Neue"/>
                <a:cs typeface="Helvetica Neue"/>
                <a:sym typeface="Helvetica Neue"/>
              </a:rPr>
              <a:t>slakketong</a:t>
            </a:r>
            <a:r>
              <a:rPr lang="nl-NL" sz="1200" b="1" i="1" u="none" strike="noStrike" baseline="0" dirty="0">
                <a:latin typeface="Helvetica Neue"/>
                <a:ea typeface="Helvetica Neue"/>
                <a:cs typeface="Helvetica Neue"/>
                <a:sym typeface="Helvetica Neue"/>
              </a:rPr>
              <a:t> als inspiratiebron om het Ketelmeer schoon te schrapen.</a:t>
            </a:r>
            <a:endParaRPr lang="nl-NL" sz="1200" b="0" i="0" u="none" strike="noStrike" baseline="0" dirty="0">
              <a:latin typeface="Helvetica Neue"/>
              <a:ea typeface="Helvetica Neue"/>
              <a:cs typeface="Helvetica Neue"/>
              <a:sym typeface="Helvetica Neue"/>
            </a:endParaRP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13</a:t>
            </a:fld>
            <a:endParaRPr lang="nl-NL"/>
          </a:p>
        </p:txBody>
      </p:sp>
    </p:spTree>
    <p:extLst>
      <p:ext uri="{BB962C8B-B14F-4D97-AF65-F5344CB8AC3E}">
        <p14:creationId xmlns:p14="http://schemas.microsoft.com/office/powerpoint/2010/main" val="2274325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kern="1200" dirty="0">
                <a:solidFill>
                  <a:schemeClr val="tx1"/>
                </a:solidFill>
                <a:effectLst/>
                <a:latin typeface="+mn-lt"/>
                <a:ea typeface="+mn-ea"/>
                <a:cs typeface="+mn-cs"/>
              </a:rPr>
              <a:t>Zwarte vlindervleugels inspireren zonnecelontwerp </a:t>
            </a:r>
            <a:endParaRPr lang="nl-NL" sz="1200" kern="1200" dirty="0">
              <a:solidFill>
                <a:schemeClr val="tx1"/>
              </a:solidFill>
              <a:effectLst/>
              <a:latin typeface="+mn-lt"/>
              <a:ea typeface="+mn-ea"/>
              <a:cs typeface="+mn-cs"/>
            </a:endParaRPr>
          </a:p>
          <a:p>
            <a:r>
              <a:rPr lang="nl-NL" sz="1200" kern="1200" dirty="0" err="1">
                <a:solidFill>
                  <a:schemeClr val="tx1"/>
                </a:solidFill>
                <a:effectLst/>
                <a:latin typeface="+mn-lt"/>
                <a:ea typeface="+mn-ea"/>
                <a:cs typeface="+mn-cs"/>
              </a:rPr>
              <a:t>Posted</a:t>
            </a:r>
            <a:r>
              <a:rPr lang="nl-NL" sz="1200" kern="1200" dirty="0">
                <a:solidFill>
                  <a:schemeClr val="tx1"/>
                </a:solidFill>
                <a:effectLst/>
                <a:latin typeface="+mn-lt"/>
                <a:ea typeface="+mn-ea"/>
                <a:cs typeface="+mn-cs"/>
              </a:rPr>
              <a:t> 3 januari 2020 </a:t>
            </a:r>
            <a:r>
              <a:rPr lang="nl-NL" sz="1200" kern="1200" dirty="0" err="1">
                <a:solidFill>
                  <a:schemeClr val="tx1"/>
                </a:solidFill>
                <a:effectLst/>
                <a:latin typeface="+mn-lt"/>
                <a:ea typeface="+mn-ea"/>
                <a:cs typeface="+mn-cs"/>
              </a:rPr>
              <a:t>by</a:t>
            </a:r>
            <a:r>
              <a:rPr lang="nl-NL" sz="1200"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hlinkClick r:id="rId3" tooltip="Berichten van Jonathan Sarfati"/>
              </a:rPr>
              <a:t>Jonathan </a:t>
            </a:r>
            <a:r>
              <a:rPr lang="nl-NL" sz="1200" kern="1200" dirty="0" err="1">
                <a:solidFill>
                  <a:schemeClr val="tx1"/>
                </a:solidFill>
                <a:effectLst/>
                <a:latin typeface="+mn-lt"/>
                <a:ea typeface="+mn-ea"/>
                <a:cs typeface="+mn-cs"/>
                <a:hlinkClick r:id="rId3" tooltip="Berichten van Jonathan Sarfati"/>
              </a:rPr>
              <a:t>Sarfati</a:t>
            </a:r>
            <a:r>
              <a:rPr lang="nl-NL" sz="1200" kern="1200" dirty="0">
                <a:solidFill>
                  <a:schemeClr val="tx1"/>
                </a:solidFill>
                <a:effectLst/>
                <a:latin typeface="+mn-lt"/>
                <a:ea typeface="+mn-ea"/>
                <a:cs typeface="+mn-cs"/>
              </a:rPr>
              <a:t> en </a:t>
            </a:r>
            <a:r>
              <a:rPr lang="nl-NL" sz="1200" kern="1200" dirty="0" err="1">
                <a:solidFill>
                  <a:schemeClr val="tx1"/>
                </a:solidFill>
                <a:effectLst/>
                <a:latin typeface="+mn-lt"/>
                <a:ea typeface="+mn-ea"/>
                <a:cs typeface="+mn-cs"/>
                <a:hlinkClick r:id="rId4" tooltip="Berichten van Creation Ministries International"/>
              </a:rPr>
              <a:t>Creation</a:t>
            </a:r>
            <a:r>
              <a:rPr lang="nl-NL" sz="1200" kern="1200" dirty="0">
                <a:solidFill>
                  <a:schemeClr val="tx1"/>
                </a:solidFill>
                <a:effectLst/>
                <a:latin typeface="+mn-lt"/>
                <a:ea typeface="+mn-ea"/>
                <a:cs typeface="+mn-cs"/>
                <a:hlinkClick r:id="rId4" tooltip="Berichten van Creation Ministries International"/>
              </a:rPr>
              <a:t> </a:t>
            </a:r>
            <a:r>
              <a:rPr lang="nl-NL" sz="1200" kern="1200" dirty="0" err="1">
                <a:solidFill>
                  <a:schemeClr val="tx1"/>
                </a:solidFill>
                <a:effectLst/>
                <a:latin typeface="+mn-lt"/>
                <a:ea typeface="+mn-ea"/>
                <a:cs typeface="+mn-cs"/>
                <a:hlinkClick r:id="rId4" tooltip="Berichten van Creation Ministries International"/>
              </a:rPr>
              <a:t>Ministries</a:t>
            </a:r>
            <a:r>
              <a:rPr lang="nl-NL" sz="1200" kern="1200" dirty="0">
                <a:solidFill>
                  <a:schemeClr val="tx1"/>
                </a:solidFill>
                <a:effectLst/>
                <a:latin typeface="+mn-lt"/>
                <a:ea typeface="+mn-ea"/>
                <a:cs typeface="+mn-cs"/>
                <a:hlinkClick r:id="rId4" tooltip="Berichten van Creation Ministries International"/>
              </a:rPr>
              <a:t> International</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under</a:t>
            </a:r>
            <a:r>
              <a:rPr lang="nl-NL" sz="1200"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hlinkClick r:id="rId5"/>
              </a:rPr>
              <a:t>Biologie</a:t>
            </a:r>
            <a:r>
              <a:rPr lang="nl-NL" sz="1200" kern="1200" dirty="0">
                <a:solidFill>
                  <a:schemeClr val="tx1"/>
                </a:solidFill>
                <a:effectLst/>
                <a:latin typeface="+mn-lt"/>
                <a:ea typeface="+mn-ea"/>
                <a:cs typeface="+mn-cs"/>
              </a:rPr>
              <a:t>, </a:t>
            </a:r>
            <a:r>
              <a:rPr lang="nl-NL" sz="1200" kern="1200" dirty="0">
                <a:solidFill>
                  <a:schemeClr val="tx1"/>
                </a:solidFill>
                <a:effectLst/>
                <a:latin typeface="+mn-lt"/>
                <a:ea typeface="+mn-ea"/>
                <a:cs typeface="+mn-cs"/>
                <a:hlinkClick r:id="rId6"/>
              </a:rPr>
              <a:t>onderwijs</a:t>
            </a:r>
            <a:r>
              <a:rPr lang="nl-NL" sz="1200" kern="1200" dirty="0">
                <a:solidFill>
                  <a:schemeClr val="tx1"/>
                </a:solidFill>
                <a:effectLst/>
                <a:latin typeface="+mn-lt"/>
                <a:ea typeface="+mn-ea"/>
                <a:cs typeface="+mn-cs"/>
              </a:rPr>
              <a:t> </a:t>
            </a:r>
          </a:p>
          <a:p>
            <a:r>
              <a:rPr lang="nl-NL" sz="1200" b="1" kern="1200" dirty="0">
                <a:solidFill>
                  <a:schemeClr val="tx1"/>
                </a:solidFill>
                <a:effectLst/>
                <a:latin typeface="+mn-lt"/>
                <a:ea typeface="+mn-ea"/>
                <a:cs typeface="+mn-cs"/>
              </a:rPr>
              <a:t>De ‘gewone </a:t>
            </a:r>
            <a:r>
              <a:rPr lang="nl-NL" sz="1200" b="1" kern="1200" dirty="0" err="1">
                <a:solidFill>
                  <a:schemeClr val="tx1"/>
                </a:solidFill>
                <a:effectLst/>
                <a:latin typeface="+mn-lt"/>
                <a:ea typeface="+mn-ea"/>
                <a:cs typeface="+mn-cs"/>
              </a:rPr>
              <a:t>roos’</a:t>
            </a:r>
            <a:r>
              <a:rPr lang="nl-NL" sz="1200" b="1" kern="1200" dirty="0">
                <a:solidFill>
                  <a:schemeClr val="tx1"/>
                </a:solidFill>
                <a:effectLst/>
                <a:latin typeface="+mn-lt"/>
                <a:ea typeface="+mn-ea"/>
                <a:cs typeface="+mn-cs"/>
              </a:rPr>
              <a:t> vlinder van India (</a:t>
            </a:r>
            <a:r>
              <a:rPr lang="nl-NL" sz="1200" b="1" kern="1200" dirty="0" err="1">
                <a:solidFill>
                  <a:schemeClr val="tx1"/>
                </a:solidFill>
                <a:effectLst/>
                <a:latin typeface="+mn-lt"/>
                <a:ea typeface="+mn-ea"/>
                <a:cs typeface="+mn-cs"/>
              </a:rPr>
              <a:t>Pachliopta</a:t>
            </a:r>
            <a:r>
              <a:rPr lang="nl-NL" sz="1200" b="1" kern="1200" dirty="0">
                <a:solidFill>
                  <a:schemeClr val="tx1"/>
                </a:solidFill>
                <a:effectLst/>
                <a:latin typeface="+mn-lt"/>
                <a:ea typeface="+mn-ea"/>
                <a:cs typeface="+mn-cs"/>
              </a:rPr>
              <a:t> </a:t>
            </a:r>
            <a:r>
              <a:rPr lang="nl-NL" sz="1200" b="1" kern="1200" dirty="0" err="1">
                <a:solidFill>
                  <a:schemeClr val="tx1"/>
                </a:solidFill>
                <a:effectLst/>
                <a:latin typeface="+mn-lt"/>
                <a:ea typeface="+mn-ea"/>
                <a:cs typeface="+mn-cs"/>
              </a:rPr>
              <a:t>aristolochiae</a:t>
            </a:r>
            <a:r>
              <a:rPr lang="nl-NL" sz="1200" b="1" kern="1200" dirty="0">
                <a:solidFill>
                  <a:schemeClr val="tx1"/>
                </a:solidFill>
                <a:effectLst/>
                <a:latin typeface="+mn-lt"/>
                <a:ea typeface="+mn-ea"/>
                <a:cs typeface="+mn-cs"/>
              </a:rPr>
              <a:t>) heeft grote vleugels waarvan grote delen zwart zijn. Het zwart absorbeert de zonnestralen die de vlinder bij koud weer helpen op te warmen.</a:t>
            </a:r>
            <a:endParaRPr lang="nl-NL" sz="1200" kern="1200" dirty="0">
              <a:solidFill>
                <a:schemeClr val="tx1"/>
              </a:solidFill>
              <a:effectLst/>
              <a:latin typeface="+mn-lt"/>
              <a:ea typeface="+mn-ea"/>
              <a:cs typeface="+mn-cs"/>
            </a:endParaRPr>
          </a:p>
          <a:p>
            <a:r>
              <a:rPr lang="nl-NL" sz="1200" kern="1200" dirty="0">
                <a:solidFill>
                  <a:schemeClr val="tx1"/>
                </a:solidFill>
                <a:effectLst/>
                <a:latin typeface="+mn-lt"/>
                <a:ea typeface="+mn-ea"/>
                <a:cs typeface="+mn-cs"/>
              </a:rPr>
              <a:t>Onderzoekers bekeken de vleugels onder een elektronenmicroscoop en ontdekten dat van de schubben</a:t>
            </a:r>
            <a:r>
              <a:rPr lang="nl-NL" sz="1200" kern="1200" baseline="30000" dirty="0">
                <a:solidFill>
                  <a:schemeClr val="tx1"/>
                </a:solidFill>
                <a:effectLst/>
                <a:latin typeface="+mn-lt"/>
                <a:ea typeface="+mn-ea"/>
                <a:cs typeface="+mn-cs"/>
                <a:hlinkClick r:id="rId7"/>
              </a:rPr>
              <a:t>1</a:t>
            </a:r>
            <a:r>
              <a:rPr lang="nl-NL" sz="1200" kern="1200" dirty="0">
                <a:solidFill>
                  <a:schemeClr val="tx1"/>
                </a:solidFill>
                <a:effectLst/>
                <a:latin typeface="+mn-lt"/>
                <a:ea typeface="+mn-ea"/>
                <a:cs typeface="+mn-cs"/>
              </a:rPr>
              <a:t> op die vleugels het oppervlak ‘</a:t>
            </a:r>
            <a:r>
              <a:rPr lang="nl-NL" sz="1200" kern="1200" dirty="0" err="1">
                <a:solidFill>
                  <a:schemeClr val="tx1"/>
                </a:solidFill>
                <a:effectLst/>
                <a:latin typeface="+mn-lt"/>
                <a:ea typeface="+mn-ea"/>
                <a:cs typeface="+mn-cs"/>
              </a:rPr>
              <a:t>gekraterd</a:t>
            </a:r>
            <a:r>
              <a:rPr lang="nl-NL" sz="1200" kern="1200" dirty="0">
                <a:solidFill>
                  <a:schemeClr val="tx1"/>
                </a:solidFill>
                <a:effectLst/>
                <a:latin typeface="+mn-lt"/>
                <a:ea typeface="+mn-ea"/>
                <a:cs typeface="+mn-cs"/>
              </a:rPr>
              <a:t>’ was door een ‘ongeordende’ reeks kleine gaatjes.</a:t>
            </a:r>
            <a:r>
              <a:rPr lang="nl-NL" sz="1200" kern="1200" baseline="30000" dirty="0">
                <a:solidFill>
                  <a:schemeClr val="tx1"/>
                </a:solidFill>
                <a:effectLst/>
                <a:latin typeface="+mn-lt"/>
                <a:ea typeface="+mn-ea"/>
                <a:cs typeface="+mn-cs"/>
                <a:hlinkClick r:id="rId8"/>
              </a:rPr>
              <a:t>2</a:t>
            </a:r>
            <a:r>
              <a:rPr lang="nl-NL" sz="1200" kern="1200" dirty="0">
                <a:solidFill>
                  <a:schemeClr val="tx1"/>
                </a:solidFill>
                <a:effectLst/>
                <a:latin typeface="+mn-lt"/>
                <a:ea typeface="+mn-ea"/>
                <a:cs typeface="+mn-cs"/>
              </a:rPr>
              <a:t> </a:t>
            </a:r>
          </a:p>
          <a:p>
            <a:r>
              <a:rPr lang="nl-NL" sz="1200" kern="1200" dirty="0">
                <a:solidFill>
                  <a:schemeClr val="tx1"/>
                </a:solidFill>
                <a:effectLst/>
                <a:latin typeface="+mn-lt"/>
                <a:ea typeface="+mn-ea"/>
                <a:cs typeface="+mn-cs"/>
              </a:rPr>
              <a:t>Deze </a:t>
            </a:r>
            <a:r>
              <a:rPr lang="nl-NL" sz="1200" kern="1200" dirty="0" err="1">
                <a:solidFill>
                  <a:schemeClr val="tx1"/>
                </a:solidFill>
                <a:effectLst/>
                <a:latin typeface="+mn-lt"/>
                <a:ea typeface="+mn-ea"/>
                <a:cs typeface="+mn-cs"/>
              </a:rPr>
              <a:t>nanogaatjes</a:t>
            </a:r>
            <a:r>
              <a:rPr lang="nl-NL" sz="1200" kern="1200" dirty="0">
                <a:solidFill>
                  <a:schemeClr val="tx1"/>
                </a:solidFill>
                <a:effectLst/>
                <a:latin typeface="+mn-lt"/>
                <a:ea typeface="+mn-ea"/>
                <a:cs typeface="+mn-cs"/>
              </a:rPr>
              <a:t> vangen de invallende zonnestraling op, waardoor een maximum daarvan wordt geabsorbeerd, k van zowel van verschillende golflengten als invalshoeken. Structuren die licht op microscopische schaal manipuleren, worden </a:t>
            </a:r>
            <a:r>
              <a:rPr lang="nl-NL" sz="1200" kern="1200" dirty="0" err="1">
                <a:solidFill>
                  <a:schemeClr val="tx1"/>
                </a:solidFill>
                <a:effectLst/>
                <a:latin typeface="+mn-lt"/>
                <a:ea typeface="+mn-ea"/>
                <a:cs typeface="+mn-cs"/>
              </a:rPr>
              <a:t>fotonisch</a:t>
            </a:r>
            <a:r>
              <a:rPr lang="nl-NL" sz="1200" kern="1200" dirty="0">
                <a:solidFill>
                  <a:schemeClr val="tx1"/>
                </a:solidFill>
                <a:effectLst/>
                <a:latin typeface="+mn-lt"/>
                <a:ea typeface="+mn-ea"/>
                <a:cs typeface="+mn-cs"/>
              </a:rPr>
              <a:t> genoemd. De holle schubben maken de vleugel ook lichter.</a:t>
            </a:r>
          </a:p>
          <a:p>
            <a:r>
              <a:rPr lang="nl-NL" sz="1200" kern="1200" dirty="0">
                <a:solidFill>
                  <a:schemeClr val="tx1"/>
                </a:solidFill>
                <a:effectLst/>
                <a:latin typeface="+mn-lt"/>
                <a:ea typeface="+mn-ea"/>
                <a:cs typeface="+mn-cs"/>
              </a:rPr>
              <a:t>Dit inspireerde de onderzoekers om een nieuw model van zonnecellen te ontwerpen op basis van het vlindervleugelpatroon. Deze cellen bestaan uit dunne siliciumlaagjes met microscopische kleine gaatjes. Een probleem met normale zonnecellen is ze op de zon gericht moeten blijven, wat dure </a:t>
            </a:r>
            <a:r>
              <a:rPr lang="nl-NL" sz="1200" kern="1200" dirty="0" err="1">
                <a:solidFill>
                  <a:schemeClr val="tx1"/>
                </a:solidFill>
                <a:effectLst/>
                <a:latin typeface="+mn-lt"/>
                <a:ea typeface="+mn-ea"/>
                <a:cs typeface="+mn-cs"/>
              </a:rPr>
              <a:t>bewegingshardware</a:t>
            </a:r>
            <a:r>
              <a:rPr lang="nl-NL" sz="1200" kern="1200" dirty="0">
                <a:solidFill>
                  <a:schemeClr val="tx1"/>
                </a:solidFill>
                <a:effectLst/>
                <a:latin typeface="+mn-lt"/>
                <a:ea typeface="+mn-ea"/>
                <a:cs typeface="+mn-cs"/>
              </a:rPr>
              <a:t> vereist. Maar de vlindervleugel absorbeert het licht vanuit bijna elke hoek – en deze nieuwe zonnecel ook. Het absorbeert inderdaad twee keer zoveel zonlicht als eerdere ontwerpen.</a:t>
            </a:r>
          </a:p>
          <a:p>
            <a:r>
              <a:rPr lang="nl-NL" sz="1200" kern="1200" dirty="0">
                <a:solidFill>
                  <a:schemeClr val="tx1"/>
                </a:solidFill>
                <a:effectLst/>
                <a:latin typeface="+mn-lt"/>
                <a:ea typeface="+mn-ea"/>
                <a:cs typeface="+mn-cs"/>
              </a:rPr>
              <a:t>En niet alleen het ontwerp van de zonnecellen werd geïnspireerd door de vlindervleugels, maar ook de productie daarvan. In levende wezens moet de ontwikkeling van </a:t>
            </a:r>
            <a:r>
              <a:rPr lang="nl-NL" sz="1200" kern="1200" dirty="0" err="1">
                <a:solidFill>
                  <a:schemeClr val="tx1"/>
                </a:solidFill>
                <a:effectLst/>
                <a:latin typeface="+mn-lt"/>
                <a:ea typeface="+mn-ea"/>
                <a:cs typeface="+mn-cs"/>
              </a:rPr>
              <a:t>fotonische</a:t>
            </a:r>
            <a:r>
              <a:rPr lang="nl-NL" sz="1200" kern="1200" dirty="0">
                <a:solidFill>
                  <a:schemeClr val="tx1"/>
                </a:solidFill>
                <a:effectLst/>
                <a:latin typeface="+mn-lt"/>
                <a:ea typeface="+mn-ea"/>
                <a:cs typeface="+mn-cs"/>
              </a:rPr>
              <a:t> structuren nauwkeurig worden gestuurd. En dit gebeurt door een fasescheiding van vloeistoffen die niet mengen (</a:t>
            </a:r>
            <a:r>
              <a:rPr lang="nl-NL" sz="1200" kern="1200" dirty="0" err="1">
                <a:solidFill>
                  <a:schemeClr val="tx1"/>
                </a:solidFill>
                <a:effectLst/>
                <a:latin typeface="+mn-lt"/>
                <a:ea typeface="+mn-ea"/>
                <a:cs typeface="+mn-cs"/>
              </a:rPr>
              <a:t>onmengbaar</a:t>
            </a:r>
            <a:r>
              <a:rPr lang="nl-NL" sz="1200" kern="1200" dirty="0">
                <a:solidFill>
                  <a:schemeClr val="tx1"/>
                </a:solidFill>
                <a:effectLst/>
                <a:latin typeface="+mn-lt"/>
                <a:ea typeface="+mn-ea"/>
                <a:cs typeface="+mn-cs"/>
              </a:rPr>
              <a:t>).</a:t>
            </a:r>
            <a:r>
              <a:rPr lang="nl-NL" sz="1200" kern="1200" baseline="30000" dirty="0">
                <a:solidFill>
                  <a:schemeClr val="tx1"/>
                </a:solidFill>
                <a:effectLst/>
                <a:latin typeface="+mn-lt"/>
                <a:ea typeface="+mn-ea"/>
                <a:cs typeface="+mn-cs"/>
                <a:hlinkClick r:id="rId9"/>
              </a:rPr>
              <a:t>3</a:t>
            </a:r>
            <a:r>
              <a:rPr lang="nl-NL" sz="1200" kern="1200" dirty="0">
                <a:solidFill>
                  <a:schemeClr val="tx1"/>
                </a:solidFill>
                <a:effectLst/>
                <a:latin typeface="+mn-lt"/>
                <a:ea typeface="+mn-ea"/>
                <a:cs typeface="+mn-cs"/>
              </a:rPr>
              <a:t> Dus gebruikten de onderzoekers een oplossing van twee polymeren; één polymeer dat de laagjes vormde en een ander polymeer dat niet mengbaar was met de eerste. De resulterende fasescheiding die het netwerk van </a:t>
            </a:r>
            <a:r>
              <a:rPr lang="nl-NL" sz="1200" kern="1200" dirty="0" err="1">
                <a:solidFill>
                  <a:schemeClr val="tx1"/>
                </a:solidFill>
                <a:effectLst/>
                <a:latin typeface="+mn-lt"/>
                <a:ea typeface="+mn-ea"/>
                <a:cs typeface="+mn-cs"/>
              </a:rPr>
              <a:t>nanoholes</a:t>
            </a:r>
            <a:r>
              <a:rPr lang="nl-NL" sz="1200" kern="1200" dirty="0">
                <a:solidFill>
                  <a:schemeClr val="tx1"/>
                </a:solidFill>
                <a:effectLst/>
                <a:latin typeface="+mn-lt"/>
                <a:ea typeface="+mn-ea"/>
                <a:cs typeface="+mn-cs"/>
              </a:rPr>
              <a:t> vormde was verrassend snel; het duurde slechts vijf tot tien minuten.</a:t>
            </a:r>
          </a:p>
          <a:p>
            <a:endParaRPr lang="nl-NL" dirty="0"/>
          </a:p>
        </p:txBody>
      </p:sp>
      <p:sp>
        <p:nvSpPr>
          <p:cNvPr id="4" name="Tijdelijke aanduiding voor dianummer 3"/>
          <p:cNvSpPr>
            <a:spLocks noGrp="1"/>
          </p:cNvSpPr>
          <p:nvPr>
            <p:ph type="sldNum" sz="quarter" idx="5"/>
          </p:nvPr>
        </p:nvSpPr>
        <p:spPr/>
        <p:txBody>
          <a:bodyPr/>
          <a:lstStyle/>
          <a:p>
            <a:fld id="{BE7FCA0C-2890-451B-8B01-B5DD387B052D}" type="slidenum">
              <a:rPr lang="nl-NL" smtClean="0"/>
              <a:t>14</a:t>
            </a:fld>
            <a:endParaRPr lang="nl-NL"/>
          </a:p>
        </p:txBody>
      </p:sp>
    </p:spTree>
    <p:extLst>
      <p:ext uri="{BB962C8B-B14F-4D97-AF65-F5344CB8AC3E}">
        <p14:creationId xmlns:p14="http://schemas.microsoft.com/office/powerpoint/2010/main" val="1240284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15</a:t>
            </a:fld>
            <a:endParaRPr lang="nl-NL"/>
          </a:p>
        </p:txBody>
      </p:sp>
    </p:spTree>
    <p:extLst>
      <p:ext uri="{BB962C8B-B14F-4D97-AF65-F5344CB8AC3E}">
        <p14:creationId xmlns:p14="http://schemas.microsoft.com/office/powerpoint/2010/main" val="4242820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17</a:t>
            </a:fld>
            <a:endParaRPr lang="nl-NL"/>
          </a:p>
        </p:txBody>
      </p:sp>
    </p:spTree>
    <p:extLst>
      <p:ext uri="{BB962C8B-B14F-4D97-AF65-F5344CB8AC3E}">
        <p14:creationId xmlns:p14="http://schemas.microsoft.com/office/powerpoint/2010/main" val="4341950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18</a:t>
            </a:fld>
            <a:endParaRPr lang="nl-NL"/>
          </a:p>
        </p:txBody>
      </p:sp>
    </p:spTree>
    <p:extLst>
      <p:ext uri="{BB962C8B-B14F-4D97-AF65-F5344CB8AC3E}">
        <p14:creationId xmlns:p14="http://schemas.microsoft.com/office/powerpoint/2010/main" val="2940029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1" dirty="0"/>
              <a:t>Newton: ‘God is de drijvende kracht achter alles’</a:t>
            </a:r>
          </a:p>
          <a:p>
            <a:r>
              <a:rPr lang="nl-NL" dirty="0">
                <a:hlinkClick r:id="rId3"/>
              </a:rPr>
              <a:t>Redactie </a:t>
            </a:r>
            <a:endParaRPr lang="nl-NL" dirty="0"/>
          </a:p>
          <a:p>
            <a:r>
              <a:rPr lang="nl-NL" dirty="0"/>
              <a:t>| 20 okt. 2017 </a:t>
            </a:r>
          </a:p>
          <a:p>
            <a:r>
              <a:rPr lang="nl-NL" b="1" dirty="0"/>
              <a:t>Newton wordt vaak in een adem genoemd met de wet van de zwaartekracht, waar hij zijn roem mee verwierf. Maar wist je dat hij een groot deel van zijn tijd wijdde aan de theologie?</a:t>
            </a:r>
            <a:endParaRPr lang="nl-NL" dirty="0"/>
          </a:p>
          <a:p>
            <a:r>
              <a:rPr lang="nl-NL" dirty="0"/>
              <a:t>In 1642 werd deze filosoof, sterrenkundige, theoloog en alchemist geboren op eerste kerstdag. Hij kwam uit een boerenfamilie. Zijn moeder had het liefst gezien dat hij zich had ontfermd over de landerijen van de familie. Maar uiteindelijk liet zij haar zoon toch los om te studeren. Newton kan gezien worden als één van de belangrijkste uitvinders uit de westerse geschiedenis.</a:t>
            </a:r>
          </a:p>
          <a:p>
            <a:r>
              <a:rPr lang="nl-NL" dirty="0"/>
              <a:t>Newton ontwikkelde de bewegingswetten die ten grondslag liggen aan de klassieke mechanica. Hij loste het raadsel van de kleuren op. Hoe een regenboog ontstaat? Dat weten we dankzij Newton. Wit licht bestaat niet. Newton kreeg erkenning voor zijn werk en werd in 1705 in de adelstand verheven. Hij overleed op 20 maart 1727 en werd met alle égards begraven in de Westminster Abbey.</a:t>
            </a:r>
          </a:p>
          <a:p>
            <a:r>
              <a:rPr lang="nl-NL" dirty="0"/>
              <a:t>De ontdekkingen van Newton stonden niet zelden op gespannen voet met gelovige voorstellingen en aannames. Waarom de maan niet op de aarde valt zoals de appel op de grond valt? In de hemel gelden andere wetten dan op aarde, was sinds Aristoteles de gangbare gedachte. Maar Newton toonde aan dat de natuurwetten in het hele heelal dezelfde zijn. En zo brokkelde er weer een stuk af van de gedachte dat de aarde en daarmee de mens het middelpunt van alles is.</a:t>
            </a:r>
          </a:p>
          <a:p>
            <a:r>
              <a:rPr lang="nl-NL" dirty="0"/>
              <a:t>Newton mag dan bekendheid hebben verworven door zijn natuurkundige ontdekkingen, een groot deel van zijn leven was hij bezig met theologie. Voor Newton was Gods hand in het zonnestelsel evident. En zijn intellectuele souplesse maakt het mogelijk natuurkunde en uitleg van Bijbelteksten met elkaar te verbinden. Newton maakte bezwaar tegen een universum dat stabiel was en mechanisch in elkaar zat. Dat leidde maar tot atheïsme. De zwaartekracht kan immers niet uitleggen wie de beweging in gang heeft gezet. God was de drijvende kracht achter alles, dus ook achter de zwaartekracht. Er viel geen steen zonder Gods instemming.</a:t>
            </a:r>
          </a:p>
          <a:p>
            <a:r>
              <a:rPr lang="nl-NL" b="1" dirty="0"/>
              <a:t>Newton in het kort</a:t>
            </a:r>
          </a:p>
          <a:p>
            <a:r>
              <a:rPr lang="nl-NL" b="1" dirty="0"/>
              <a:t>Geboren:</a:t>
            </a:r>
            <a:r>
              <a:rPr lang="nl-NL" dirty="0"/>
              <a:t> 25 december 1642</a:t>
            </a:r>
          </a:p>
          <a:p>
            <a:r>
              <a:rPr lang="nl-NL" b="1" dirty="0"/>
              <a:t>Familiefeitje:</a:t>
            </a:r>
            <a:r>
              <a:rPr lang="nl-NL" dirty="0"/>
              <a:t> Isaacs vader overleed drie maanden voordat Isaac geboren werd. Zijn moeder hertrouwde drie jaar later en liet Isaac toen achter bij zijn grootouders. Dit heeft Isaac zijn moeder later erg kwalijk genomen.</a:t>
            </a:r>
          </a:p>
          <a:p>
            <a:r>
              <a:rPr lang="nl-NL" b="1" dirty="0"/>
              <a:t>Bekendste boek:</a:t>
            </a:r>
            <a:r>
              <a:rPr lang="nl-NL" dirty="0"/>
              <a:t> ‘</a:t>
            </a:r>
            <a:r>
              <a:rPr lang="nl-NL" dirty="0" err="1"/>
              <a:t>Philosophiae</a:t>
            </a:r>
            <a:r>
              <a:rPr lang="nl-NL" dirty="0"/>
              <a:t> </a:t>
            </a:r>
            <a:r>
              <a:rPr lang="nl-NL" dirty="0" err="1"/>
              <a:t>naturalis</a:t>
            </a:r>
            <a:r>
              <a:rPr lang="nl-NL" dirty="0"/>
              <a:t> </a:t>
            </a:r>
            <a:r>
              <a:rPr lang="nl-NL" dirty="0" err="1"/>
              <a:t>principia</a:t>
            </a:r>
            <a:r>
              <a:rPr lang="nl-NL" dirty="0"/>
              <a:t> mathematica’ uit 1687, waarin de natuurwetten die Newton had ontdekt staan beschreven.</a:t>
            </a:r>
          </a:p>
          <a:p>
            <a:r>
              <a:rPr lang="nl-NL" b="1" dirty="0"/>
              <a:t>Wist je dat:</a:t>
            </a:r>
            <a:r>
              <a:rPr lang="nl-NL" dirty="0"/>
              <a:t> Newton volgens een deel van zijn biografen een excentrieke persoonlijkheid was? Zo gaat het verhaal dat Isaac Newton zo ver ging dat hij een rijgnaald langs zijn eigen oogbal tot aan het bot van zijn oogkas stak om zo te onderzoeken hoe het menselijk oog in elkaar zit.</a:t>
            </a:r>
          </a:p>
          <a:p>
            <a:r>
              <a:rPr lang="nl-NL" b="1" dirty="0"/>
              <a:t>Quotes (om indruk te maken op verjaardagen)</a:t>
            </a:r>
          </a:p>
          <a:p>
            <a:r>
              <a:rPr lang="nl-NL" dirty="0"/>
              <a:t>‘Wat wij weten is een druppel, wat wij niet weten een oceaan.’</a:t>
            </a:r>
          </a:p>
          <a:p>
            <a:r>
              <a:rPr lang="nl-NL" dirty="0"/>
              <a:t>‘In de wetenschap gelijken wij op kinderen die aan de oever der kennis hier en daar een steentje oprapen, terwijl de wijde oceaan van het onbekende zich voor onze ogen uitstrekt.’</a:t>
            </a:r>
          </a:p>
          <a:p>
            <a:r>
              <a:rPr lang="nl-NL" dirty="0"/>
              <a:t>‘Als ik verder heb gezien dan anderen, komt dat doordat ik op de schouders van reuzen stond.’</a:t>
            </a:r>
          </a:p>
          <a:p>
            <a:r>
              <a:rPr lang="nl-NL" b="1" dirty="0"/>
              <a:t>Newton was een ketter…</a:t>
            </a:r>
          </a:p>
          <a:p>
            <a:r>
              <a:rPr lang="nl-NL" dirty="0"/>
              <a:t>Zoals we hierboven al schreven, bestond het grootste gedeelte van </a:t>
            </a:r>
            <a:r>
              <a:rPr lang="nl-NL" dirty="0" err="1"/>
              <a:t>Newtons</a:t>
            </a:r>
            <a:r>
              <a:rPr lang="nl-NL" dirty="0"/>
              <a:t> werk uit theologie. Hij verdiepte in de geschillen tussen twee vroegchristelijke kerkleiders, </a:t>
            </a:r>
            <a:r>
              <a:rPr lang="nl-NL" dirty="0" err="1">
                <a:hlinkClick r:id="rId4"/>
              </a:rPr>
              <a:t>Arius</a:t>
            </a:r>
            <a:r>
              <a:rPr lang="nl-NL" dirty="0"/>
              <a:t> en </a:t>
            </a:r>
            <a:r>
              <a:rPr lang="nl-NL" dirty="0" err="1">
                <a:hlinkClick r:id="rId5"/>
              </a:rPr>
              <a:t>Athanasius</a:t>
            </a:r>
            <a:r>
              <a:rPr lang="nl-NL" dirty="0"/>
              <a:t>. Met de laatste was hij het hartgrondig oneens, hij vond het doctrinaire bedenksels. Dat was heftig, ook in die tijd, omdat de kerk de lijn van </a:t>
            </a:r>
            <a:r>
              <a:rPr lang="nl-NL" dirty="0" err="1"/>
              <a:t>Athanasius</a:t>
            </a:r>
            <a:r>
              <a:rPr lang="nl-NL" dirty="0"/>
              <a:t> heeft gevolgd en </a:t>
            </a:r>
            <a:r>
              <a:rPr lang="nl-NL" dirty="0" err="1"/>
              <a:t>Arius</a:t>
            </a:r>
            <a:r>
              <a:rPr lang="nl-NL" dirty="0"/>
              <a:t> wordt gezien als ketter. </a:t>
            </a:r>
            <a:r>
              <a:rPr lang="nl-NL" dirty="0" err="1"/>
              <a:t>Arius</a:t>
            </a:r>
            <a:r>
              <a:rPr lang="nl-NL" dirty="0"/>
              <a:t> verwerpt namelijk de drie-eenheid. Volgens hem waren Jezus en de Heilige Geest  geschapen door God en ook ondergeschikt aan hem. Jezus is ondergeschikt aan God en de Heilige Geest is ondergeschikt aan God en Jezus. Newton zat ook op die lijn.</a:t>
            </a:r>
          </a:p>
          <a:p>
            <a:r>
              <a:rPr lang="nl-NL" dirty="0"/>
              <a:t>Hij probeerde ook geheime boodschappen in de Bijbel te ontdekken. Zo berekende hij wanneer de aarde geschapen was en beredeneerde dat de periode van zes dagen waarin dat gebeurde wel erg lang geweest moet zijn. Newton was er op grond van die berekeningen ook van overtuigd dat de aarde in 2060 zal vergaan.</a:t>
            </a:r>
          </a:p>
          <a:p>
            <a:r>
              <a:rPr lang="nl-NL" b="1" dirty="0"/>
              <a:t>Online Newton-bibliotheek</a:t>
            </a:r>
          </a:p>
          <a:p>
            <a:r>
              <a:rPr lang="nl-NL" dirty="0"/>
              <a:t>Al </a:t>
            </a:r>
            <a:r>
              <a:rPr lang="nl-NL" dirty="0" err="1"/>
              <a:t>Newtons</a:t>
            </a:r>
            <a:r>
              <a:rPr lang="nl-NL" dirty="0"/>
              <a:t> aantekeningen kun je zelf online bekijken bij </a:t>
            </a:r>
            <a:r>
              <a:rPr lang="nl-NL" dirty="0">
                <a:hlinkClick r:id="rId6"/>
              </a:rPr>
              <a:t>The Newton Project</a:t>
            </a:r>
            <a:r>
              <a:rPr lang="nl-NL" dirty="0"/>
              <a:t>. De site is helemaal gewijd aan het online publiceren van al zijn werk, of ze nu in gedrukte vorm zijn verschenen of niet. Van een aantal van zijn religieuze teksten zijn vertalingen gemaakt uit het Latijn.</a:t>
            </a: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19</a:t>
            </a:fld>
            <a:endParaRPr lang="nl-NL"/>
          </a:p>
        </p:txBody>
      </p:sp>
    </p:spTree>
    <p:extLst>
      <p:ext uri="{BB962C8B-B14F-4D97-AF65-F5344CB8AC3E}">
        <p14:creationId xmlns:p14="http://schemas.microsoft.com/office/powerpoint/2010/main" val="325560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381000" y="685800"/>
            <a:ext cx="6096000" cy="3429000"/>
          </a:xfrm>
        </p:spPr>
      </p:sp>
      <p:sp>
        <p:nvSpPr>
          <p:cNvPr id="3" name="Tijdelijke aanduiding voor notities 2"/>
          <p:cNvSpPr>
            <a:spLocks noGrp="1"/>
          </p:cNvSpPr>
          <p:nvPr>
            <p:ph type="body" idx="1"/>
          </p:nvPr>
        </p:nvSpPr>
        <p:spPr/>
        <p:txBody>
          <a:bodyPr/>
          <a:lstStyle/>
          <a:p>
            <a:r>
              <a:rPr lang="nl-NL"/>
              <a:t>Een </a:t>
            </a:r>
            <a:r>
              <a:rPr lang="nl-NL" b="1"/>
              <a:t>bacteriofaag</a:t>
            </a:r>
            <a:r>
              <a:rPr lang="nl-NL"/>
              <a:t> of kortweg </a:t>
            </a:r>
            <a:r>
              <a:rPr lang="nl-NL" b="1"/>
              <a:t>faag</a:t>
            </a:r>
            <a:r>
              <a:rPr lang="nl-NL"/>
              <a:t> is een klein </a:t>
            </a:r>
            <a:r>
              <a:rPr lang="nl-NL">
                <a:hlinkClick r:id="rId3" tooltip="Virus (biologie)"/>
              </a:rPr>
              <a:t>virus</a:t>
            </a:r>
            <a:r>
              <a:rPr lang="nl-NL"/>
              <a:t> dat alleen een specifieke </a:t>
            </a:r>
            <a:r>
              <a:rPr lang="nl-NL">
                <a:hlinkClick r:id="rId4" tooltip="Bacterie"/>
              </a:rPr>
              <a:t>bacterie</a:t>
            </a:r>
            <a:r>
              <a:rPr lang="nl-NL"/>
              <a:t> infecteert. Net als andere virussen, die </a:t>
            </a:r>
            <a:r>
              <a:rPr lang="nl-NL">
                <a:hlinkClick r:id="rId5" tooltip="Eukaryoot"/>
              </a:rPr>
              <a:t>eukaryoten</a:t>
            </a:r>
            <a:r>
              <a:rPr lang="nl-NL"/>
              <a:t> besmetten, bestaan ze uit een buitenste eiwitmantel met daarin genetisch materiaal dat bij 95% van de bekende fagen uit </a:t>
            </a:r>
            <a:r>
              <a:rPr lang="nl-NL">
                <a:hlinkClick r:id="rId6" tooltip="Desoxyribonucleïnezuur"/>
              </a:rPr>
              <a:t>DNA</a:t>
            </a:r>
            <a:r>
              <a:rPr lang="nl-NL"/>
              <a:t> bestaat. Dit DNA is tussen 5 en 300 k</a:t>
            </a:r>
            <a:r>
              <a:rPr lang="nl-NL">
                <a:hlinkClick r:id="rId7" tooltip="Basenpaar"/>
              </a:rPr>
              <a:t>bp</a:t>
            </a:r>
            <a:r>
              <a:rPr lang="nl-NL"/>
              <a:t> groot. De meeste fagen (95%) hebben een "staart" die hen toelaat genetisch materiaal in hun gastheer te injecteren. De lengte van een bacteriofaag ligt - inclusief kop en staart - tussen de 4 en 250 </a:t>
            </a:r>
            <a:r>
              <a:rPr lang="nl-NL">
                <a:hlinkClick r:id="rId8" tooltip="Nanometer"/>
              </a:rPr>
              <a:t>nanometer</a:t>
            </a:r>
            <a:r>
              <a:rPr lang="nl-NL"/>
              <a:t>. </a:t>
            </a:r>
          </a:p>
        </p:txBody>
      </p:sp>
    </p:spTree>
    <p:extLst>
      <p:ext uri="{BB962C8B-B14F-4D97-AF65-F5344CB8AC3E}">
        <p14:creationId xmlns:p14="http://schemas.microsoft.com/office/powerpoint/2010/main" val="20573115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2</a:t>
            </a:fld>
            <a:endParaRPr lang="nl-NL"/>
          </a:p>
        </p:txBody>
      </p:sp>
    </p:spTree>
    <p:extLst>
      <p:ext uri="{BB962C8B-B14F-4D97-AF65-F5344CB8AC3E}">
        <p14:creationId xmlns:p14="http://schemas.microsoft.com/office/powerpoint/2010/main" val="1593976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23</a:t>
            </a:fld>
            <a:endParaRPr lang="nl-NL"/>
          </a:p>
        </p:txBody>
      </p:sp>
    </p:spTree>
    <p:extLst>
      <p:ext uri="{BB962C8B-B14F-4D97-AF65-F5344CB8AC3E}">
        <p14:creationId xmlns:p14="http://schemas.microsoft.com/office/powerpoint/2010/main" val="67360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24</a:t>
            </a:fld>
            <a:endParaRPr lang="nl-NL"/>
          </a:p>
        </p:txBody>
      </p:sp>
    </p:spTree>
    <p:extLst>
      <p:ext uri="{BB962C8B-B14F-4D97-AF65-F5344CB8AC3E}">
        <p14:creationId xmlns:p14="http://schemas.microsoft.com/office/powerpoint/2010/main" val="36802672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26</a:t>
            </a:fld>
            <a:endParaRPr lang="nl-NL"/>
          </a:p>
        </p:txBody>
      </p:sp>
    </p:spTree>
    <p:extLst>
      <p:ext uri="{BB962C8B-B14F-4D97-AF65-F5344CB8AC3E}">
        <p14:creationId xmlns:p14="http://schemas.microsoft.com/office/powerpoint/2010/main" val="693538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68 miljoen jaar uitgestorven en er zit nog werkzaam collageen en zichtbare bloedvaten met rode bloedcellen in de botten….. Denk eens na! Die zijn geen 68 miljoen jaar oud!</a:t>
            </a:r>
          </a:p>
          <a:p>
            <a:r>
              <a:rPr lang="nl-NL" dirty="0"/>
              <a:t>Recent genetisch onderzoek wijst trouwens op recent ontstaan (duizenden jaren) van praktisch alle soorten (&gt;90%)  tegelijk!</a:t>
            </a:r>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28</a:t>
            </a:fld>
            <a:endParaRPr lang="nl-NL"/>
          </a:p>
        </p:txBody>
      </p:sp>
    </p:spTree>
    <p:extLst>
      <p:ext uri="{BB962C8B-B14F-4D97-AF65-F5344CB8AC3E}">
        <p14:creationId xmlns:p14="http://schemas.microsoft.com/office/powerpoint/2010/main" val="20001014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1 ¶  Een psalm van David voor de koordirigent. Te begeleiden met het  muziekinstrument uit </a:t>
            </a:r>
            <a:r>
              <a:rPr lang="nl-NL" dirty="0" err="1"/>
              <a:t>Gath</a:t>
            </a:r>
            <a:r>
              <a:rPr lang="nl-NL" dirty="0"/>
              <a:t>. (8-2) HERE, onze God, de majesteit en glorie  van uw naam vullen de gehele aarde en de hemelen vloeien ervan over.</a:t>
            </a:r>
          </a:p>
          <a:p>
            <a:r>
              <a:rPr lang="nl-NL" dirty="0"/>
              <a:t>2  (8-3) U hebt de kleine kinderen geleerd U volmaakt te prijzen. Hun  voorbeeld zal uw vijanden en hun die op wraak zinnen, beschaamd doen  staan en tot zwijgen brengen!</a:t>
            </a:r>
          </a:p>
          <a:p>
            <a:r>
              <a:rPr lang="nl-NL" dirty="0"/>
              <a:t>3 ¶  (8-4) Als ik ‘s nachts omhoog kijk naar de hemel en het werk van Uw handen  zie (de maan en de sterren, die U hun plaats gegeven hebt)</a:t>
            </a:r>
          </a:p>
          <a:p>
            <a:r>
              <a:rPr lang="nl-NL" dirty="0"/>
              <a:t>4  (8-5) dan kan ik maar niet begrijpen dat U zich bekommert om een klein  en nietig mens. Dat U werkelijk aandacht voor hem hebt!</a:t>
            </a:r>
          </a:p>
          <a:p>
            <a:r>
              <a:rPr lang="nl-NL" dirty="0"/>
              <a:t>5  (8-6) En U hebt hem een plaats vlak onder Uzelf gegeven. U gaf hem een  kroon van glorie en eer.</a:t>
            </a:r>
          </a:p>
          <a:p>
            <a:r>
              <a:rPr lang="nl-NL" dirty="0"/>
              <a:t>6  (8-7) U gaf hem zelfs macht over alles wat U had gemaakt; alles staat  onder zijn gezag:</a:t>
            </a:r>
          </a:p>
          <a:p>
            <a:r>
              <a:rPr lang="nl-NL" dirty="0"/>
              <a:t>7  (8-8) Alle schapen en runderen en andere dieren in het veld,</a:t>
            </a:r>
          </a:p>
          <a:p>
            <a:r>
              <a:rPr lang="nl-NL" dirty="0"/>
              <a:t>8  (8-9) De vogels in de lucht en de vissen en </a:t>
            </a:r>
            <a:r>
              <a:rPr lang="nl-NL" dirty="0" err="1"/>
              <a:t>allse</a:t>
            </a:r>
            <a:r>
              <a:rPr lang="nl-NL" dirty="0"/>
              <a:t> wat wemelt in de zee.</a:t>
            </a:r>
          </a:p>
          <a:p>
            <a:r>
              <a:rPr lang="nl-NL" dirty="0"/>
              <a:t>9  (8-10) O HERE, onze God, de majesteit en glorie van Uw naam vullen de  gehele aarde!</a:t>
            </a: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29</a:t>
            </a:fld>
            <a:endParaRPr lang="nl-NL"/>
          </a:p>
        </p:txBody>
      </p:sp>
    </p:spTree>
    <p:extLst>
      <p:ext uri="{BB962C8B-B14F-4D97-AF65-F5344CB8AC3E}">
        <p14:creationId xmlns:p14="http://schemas.microsoft.com/office/powerpoint/2010/main" val="195070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3</a:t>
            </a:fld>
            <a:endParaRPr lang="nl-NL"/>
          </a:p>
        </p:txBody>
      </p:sp>
    </p:spTree>
    <p:extLst>
      <p:ext uri="{BB962C8B-B14F-4D97-AF65-F5344CB8AC3E}">
        <p14:creationId xmlns:p14="http://schemas.microsoft.com/office/powerpoint/2010/main" val="1458255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Spin met 8 ogen!</a:t>
            </a:r>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4</a:t>
            </a:fld>
            <a:endParaRPr lang="nl-NL"/>
          </a:p>
        </p:txBody>
      </p:sp>
    </p:spTree>
    <p:extLst>
      <p:ext uri="{BB962C8B-B14F-4D97-AF65-F5344CB8AC3E}">
        <p14:creationId xmlns:p14="http://schemas.microsoft.com/office/powerpoint/2010/main" val="3311248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0" i="0" u="none" strike="noStrike" baseline="0" dirty="0">
                <a:latin typeface="Helvetica Neue"/>
                <a:ea typeface="Helvetica Neue"/>
                <a:cs typeface="Helvetica Neue"/>
                <a:sym typeface="Helvetica Neue"/>
              </a:rPr>
              <a:t>Een spinnenweb lijkt misschien een flutconstructie omdat je het eenvoudig stuktrekt, maar spinnenzijde is het sterkste biologische materiaal ter wereld. </a:t>
            </a:r>
          </a:p>
          <a:p>
            <a:r>
              <a:rPr lang="nl-NL" sz="1200" b="0" i="0" u="none" strike="noStrike" baseline="0" dirty="0">
                <a:latin typeface="Helvetica Neue"/>
                <a:ea typeface="Helvetica Neue"/>
                <a:cs typeface="Helvetica Neue"/>
                <a:sym typeface="Helvetica Neue"/>
              </a:rPr>
              <a:t>Om de sterkte van materialen onderling te vergelijken, moet namelijk niet naar de absolute sterkte worden gekeken. </a:t>
            </a:r>
          </a:p>
          <a:p>
            <a:r>
              <a:rPr lang="nl-NL" sz="1200" b="0" i="0" u="none" strike="noStrike" baseline="0" dirty="0">
                <a:latin typeface="Helvetica Neue"/>
                <a:ea typeface="Helvetica Neue"/>
                <a:cs typeface="Helvetica Neue"/>
                <a:sym typeface="Helvetica Neue"/>
              </a:rPr>
              <a:t>Een spinnenweb bestaat immers maar uit heel dunne draadjes. Beter is het om de relatieve sterkte te gebruiken, de sterkte per gewichtseenheid. </a:t>
            </a:r>
          </a:p>
          <a:p>
            <a:r>
              <a:rPr lang="nl-NL" sz="1200" b="0" i="0" u="none" strike="noStrike" baseline="0" dirty="0">
                <a:latin typeface="Helvetica Neue"/>
                <a:ea typeface="Helvetica Neue"/>
                <a:cs typeface="Helvetica Neue"/>
                <a:sym typeface="Helvetica Neue"/>
              </a:rPr>
              <a:t>Dan blijkt dat spinrag zelfs sterker is dan de meeste door mensen gemaakte materialen. De pas in 2010 ontdekte </a:t>
            </a:r>
            <a:r>
              <a:rPr lang="nl-NL" sz="1200" b="0" i="0" u="none" strike="noStrike" baseline="0" dirty="0" err="1">
                <a:latin typeface="Helvetica Neue"/>
                <a:ea typeface="Helvetica Neue"/>
                <a:cs typeface="Helvetica Neue"/>
                <a:sym typeface="Helvetica Neue"/>
              </a:rPr>
              <a:t>Darwin’s</a:t>
            </a:r>
            <a:r>
              <a:rPr lang="nl-NL" sz="1200" b="0" i="0" u="none" strike="noStrike" baseline="0" dirty="0">
                <a:latin typeface="Helvetica Neue"/>
                <a:ea typeface="Helvetica Neue"/>
                <a:cs typeface="Helvetica Neue"/>
                <a:sym typeface="Helvetica Neue"/>
              </a:rPr>
              <a:t> bark spider uit Madagaskar heeft nog geen Nederlandse naam, maar produceert wel de sterkste tot nu toe ontdekte spinnenzijde: die is 10 keer zo sterk als de kunstvezel </a:t>
            </a:r>
            <a:r>
              <a:rPr lang="nl-NL" sz="1200" b="0" i="0" u="none" strike="noStrike" baseline="0" dirty="0" err="1">
                <a:latin typeface="Helvetica Neue"/>
                <a:ea typeface="Helvetica Neue"/>
                <a:cs typeface="Helvetica Neue"/>
                <a:sym typeface="Helvetica Neue"/>
              </a:rPr>
              <a:t>KevlarR</a:t>
            </a:r>
            <a:r>
              <a:rPr lang="nl-NL" sz="1200" b="0" i="0" u="none" strike="noStrike" baseline="0" dirty="0">
                <a:latin typeface="Helvetica Neue"/>
                <a:ea typeface="Helvetica Neue"/>
                <a:cs typeface="Helvetica Neue"/>
                <a:sym typeface="Helvetica Neue"/>
              </a:rPr>
              <a:t> dat zelf al vijf keer zo sterk is als staal. Met </a:t>
            </a:r>
            <a:r>
              <a:rPr lang="nl-NL" sz="1200" b="0" i="0" u="none" strike="noStrike" baseline="0" dirty="0" err="1">
                <a:latin typeface="Helvetica Neue"/>
                <a:ea typeface="Helvetica Neue"/>
                <a:cs typeface="Helvetica Neue"/>
                <a:sym typeface="Helvetica Neue"/>
              </a:rPr>
              <a:t>KevlarR</a:t>
            </a:r>
            <a:r>
              <a:rPr lang="nl-NL" sz="1200" b="0" i="0" u="none" strike="noStrike" baseline="0" dirty="0">
                <a:latin typeface="Helvetica Neue"/>
                <a:ea typeface="Helvetica Neue"/>
                <a:cs typeface="Helvetica Neue"/>
                <a:sym typeface="Helvetica Neue"/>
              </a:rPr>
              <a:t> maken wij banden voor</a:t>
            </a:r>
          </a:p>
          <a:p>
            <a:r>
              <a:rPr lang="nl-NL" sz="1200" b="0" i="0" u="none" strike="noStrike" baseline="0" dirty="0">
                <a:latin typeface="Helvetica Neue"/>
                <a:ea typeface="Helvetica Neue"/>
                <a:cs typeface="Helvetica Neue"/>
                <a:sym typeface="Helvetica Neue"/>
              </a:rPr>
              <a:t>raceauto’s en kogelvrije vesten. Met spinnenzijde bouwt de spin enorme spinnenwebben met draden van wel 25 meter lang, en die overspannen daarmee zelfs rivieren.</a:t>
            </a:r>
          </a:p>
          <a:p>
            <a:r>
              <a:rPr lang="nl-NL" sz="1200" b="0" i="0" u="none" strike="noStrike" baseline="0" dirty="0">
                <a:latin typeface="Helvetica Neue"/>
                <a:ea typeface="Helvetica Neue"/>
                <a:cs typeface="Helvetica Neue"/>
                <a:sym typeface="Helvetica Neue"/>
              </a:rPr>
              <a:t>Niet alleen is spinrag erg sterk, het is ook bijzonder elastisch. Zonder breken of vormverlies kan het veel verder uitrekken dan staal, </a:t>
            </a:r>
            <a:r>
              <a:rPr lang="nl-NL" sz="1200" b="0" i="0" u="none" strike="noStrike" baseline="0" dirty="0" err="1">
                <a:latin typeface="Helvetica Neue"/>
                <a:ea typeface="Helvetica Neue"/>
                <a:cs typeface="Helvetica Neue"/>
                <a:sym typeface="Helvetica Neue"/>
              </a:rPr>
              <a:t>KevlarR</a:t>
            </a:r>
            <a:r>
              <a:rPr lang="nl-NL" sz="1200" b="0" i="0" u="none" strike="noStrike" baseline="0" dirty="0">
                <a:latin typeface="Helvetica Neue"/>
                <a:ea typeface="Helvetica Neue"/>
                <a:cs typeface="Helvetica Neue"/>
                <a:sym typeface="Helvetica Neue"/>
              </a:rPr>
              <a:t> en de meest elastische nylons. </a:t>
            </a:r>
          </a:p>
          <a:p>
            <a:r>
              <a:rPr lang="nl-NL" sz="1200" b="0" i="0" u="none" strike="noStrike" baseline="0" dirty="0">
                <a:latin typeface="Helvetica Neue"/>
                <a:ea typeface="Helvetica Neue"/>
                <a:cs typeface="Helvetica Neue"/>
                <a:sym typeface="Helvetica Neue"/>
              </a:rPr>
              <a:t>Deze combinatie van eigenschappen maakt dat een spinnenweb erg taai is en het uitermate geschikt is om een insect in volle vlucht te vangen zonder stuk te gaan of te vervormen. En dit met</a:t>
            </a:r>
          </a:p>
          <a:p>
            <a:r>
              <a:rPr lang="nl-NL" sz="1200" b="0" i="0" u="none" strike="noStrike" baseline="0" dirty="0">
                <a:latin typeface="Helvetica Neue"/>
                <a:ea typeface="Helvetica Neue"/>
                <a:cs typeface="Helvetica Neue"/>
                <a:sym typeface="Helvetica Neue"/>
              </a:rPr>
              <a:t>draden die slechts een fractie van een mensenhaar dik zijn, waardoor de insecten het web moeilijk kunnen waarnemen en er argeloos tegenaan vliegen.</a:t>
            </a:r>
          </a:p>
          <a:p>
            <a:r>
              <a:rPr lang="nl-NL" sz="1200" b="0" i="0" u="none" strike="noStrike" baseline="0" dirty="0">
                <a:latin typeface="Helvetica Neue"/>
                <a:ea typeface="Helvetica Neue"/>
                <a:cs typeface="Helvetica Neue"/>
                <a:sym typeface="Helvetica Neue"/>
              </a:rPr>
              <a:t>Om de bijzondere eigenschappen van spinnenzijde nog verder te benadrukken, heeft de Amerikaanse spinnenwebbenexpert </a:t>
            </a:r>
            <a:r>
              <a:rPr lang="nl-NL" sz="1200" b="0" i="0" u="none" strike="noStrike" baseline="0" dirty="0" err="1">
                <a:latin typeface="Helvetica Neue"/>
                <a:ea typeface="Helvetica Neue"/>
                <a:cs typeface="Helvetica Neue"/>
                <a:sym typeface="Helvetica Neue"/>
              </a:rPr>
              <a:t>Nikola</a:t>
            </a:r>
            <a:r>
              <a:rPr lang="nl-NL" sz="1200" b="0" i="0" u="none" strike="noStrike" baseline="0" dirty="0">
                <a:latin typeface="Helvetica Neue"/>
                <a:ea typeface="Helvetica Neue"/>
                <a:cs typeface="Helvetica Neue"/>
                <a:sym typeface="Helvetica Neue"/>
              </a:rPr>
              <a:t> </a:t>
            </a:r>
            <a:r>
              <a:rPr lang="nl-NL" sz="1200" b="0" i="0" u="none" strike="noStrike" baseline="0" dirty="0" err="1">
                <a:latin typeface="Helvetica Neue"/>
                <a:ea typeface="Helvetica Neue"/>
                <a:cs typeface="Helvetica Neue"/>
                <a:sym typeface="Helvetica Neue"/>
              </a:rPr>
              <a:t>Kojic</a:t>
            </a:r>
            <a:r>
              <a:rPr lang="nl-NL" sz="1200" b="0" i="0" u="none" strike="noStrike" baseline="0" dirty="0">
                <a:latin typeface="Helvetica Neue"/>
                <a:ea typeface="Helvetica Neue"/>
                <a:cs typeface="Helvetica Neue"/>
                <a:sym typeface="Helvetica Neue"/>
              </a:rPr>
              <a:t> de volgende boeiende berekening uitgevoerd. Stel er is een spinnenweb met een doorsnede van 100 meter (de lengte van een voetbalveld), gemaakt van één centimeter dikke spinnendraden. En stel ook dat de concentrische cirkels van het spinnenweb 4 centimeter uit elkaar liggen en de spaken gemiddeld 4 centimeter afstand tot elkaar hebben. Dan zou dit spinnenweb in staat zijn om een Boeing 747 met een spanwijdte van 60 meter, en vliegend op kruissnelheid van een kleine 900 kilometer per uur, zonder problemen te vangen.</a:t>
            </a:r>
          </a:p>
          <a:p>
            <a:endParaRPr lang="nl-NL" sz="1200" b="0" i="0" u="none" strike="noStrike" baseline="0" dirty="0">
              <a:latin typeface="Helvetica Neue"/>
              <a:ea typeface="Helvetica Neue"/>
              <a:cs typeface="Helvetica Neue"/>
              <a:sym typeface="Helvetica Neue"/>
            </a:endParaRPr>
          </a:p>
          <a:p>
            <a:r>
              <a:rPr lang="nl-NL" sz="1200" b="0" i="0" u="none" strike="noStrike" baseline="0" dirty="0">
                <a:latin typeface="Helvetica Neue"/>
                <a:ea typeface="Helvetica Neue"/>
                <a:cs typeface="Helvetica Neue"/>
                <a:sym typeface="Helvetica Neue"/>
              </a:rPr>
              <a:t>De prestaties van spinnenzijde maken het tot een van de meest bestudeerde voorbeelden van de typische ‘zuinigheid met vlijt’ uit de natuur.</a:t>
            </a:r>
          </a:p>
          <a:p>
            <a:r>
              <a:rPr lang="nl-NL" sz="1200" b="0" i="0" u="none" strike="noStrike" baseline="0" dirty="0">
                <a:latin typeface="Helvetica Neue"/>
                <a:ea typeface="Helvetica Neue"/>
                <a:cs typeface="Helvetica Neue"/>
                <a:sym typeface="Helvetica Neue"/>
              </a:rPr>
              <a:t>Onderzoekers proberen dan ook al lange tijd om de draad kunstmatig te synthetiseren. Dit blijkt echter uitermate lastig. Niet alleen bestaat spinrag uit eiwitten met een complexe structuur om de uitzonderlijke combinatie van eigenschappen mogelijk te maken, spinnendraad is bovendien zelf een spinsel. Een spin heeft klieren in het achterlijf die verschillende soorten eiwitdraadjes produceren. Met behulp van deze zogenaamde spintepels combineert een spin verschillende soorten eiwitdraadjes tot een spinnendraad. Elke combinatie van eiwitdraadjes leidt tot een ander type spinnendraad, elk met een eigen functie. Zo zijn er kleverige en elastische draden om prooien te vangen, niet-kleverige draden waar de spin zelf over loopt, sterke draden voor de spaken van het web en draden om een gevangen prooi in te verpakken.</a:t>
            </a:r>
          </a:p>
          <a:p>
            <a:r>
              <a:rPr lang="nl-NL" sz="1200" b="0" i="0" u="none" strike="noStrike" baseline="0" dirty="0">
                <a:latin typeface="Helvetica Neue"/>
                <a:ea typeface="Helvetica Neue"/>
                <a:cs typeface="Helvetica Neue"/>
                <a:sym typeface="Helvetica Neue"/>
              </a:rPr>
              <a:t>Een alternatief is om de draden niet na te maken, maar het origineel te gebruiken. Spinnen fokken is echter geen lucratieve bezigheid. Ze produceren per dag maar weinig spinnenzijde en ze kunnen bovendien niet samen gehouden worden. Het zijn kannibalen en ze zien elkaar als een maaltijd in plaats van als aangenaam gezelschap.</a:t>
            </a:r>
          </a:p>
          <a:p>
            <a:endParaRPr lang="nl-NL" sz="1200" b="0" i="0" u="none" strike="noStrike" baseline="0" dirty="0">
              <a:latin typeface="Helvetica Neue"/>
              <a:ea typeface="Helvetica Neue"/>
              <a:cs typeface="Helvetica Neue"/>
              <a:sym typeface="Helvetica Neue"/>
            </a:endParaRPr>
          </a:p>
          <a:p>
            <a:r>
              <a:rPr lang="nl-NL" sz="1200" b="0" i="0" u="none" strike="noStrike" baseline="0" dirty="0">
                <a:latin typeface="Helvetica Neue"/>
                <a:ea typeface="Helvetica Neue"/>
                <a:cs typeface="Helvetica Neue"/>
                <a:sym typeface="Helvetica Neue"/>
              </a:rPr>
              <a:t>Het in 1993 opgerichte Canadese bedrijf </a:t>
            </a:r>
            <a:r>
              <a:rPr lang="nl-NL" sz="1200" b="0" i="0" u="none" strike="noStrike" baseline="0" dirty="0" err="1">
                <a:latin typeface="Helvetica Neue"/>
                <a:ea typeface="Helvetica Neue"/>
                <a:cs typeface="Helvetica Neue"/>
                <a:sym typeface="Helvetica Neue"/>
              </a:rPr>
              <a:t>Nexia</a:t>
            </a:r>
            <a:r>
              <a:rPr lang="nl-NL" sz="1200" b="0" i="0" u="none" strike="noStrike" baseline="0" dirty="0">
                <a:latin typeface="Helvetica Neue"/>
                <a:ea typeface="Helvetica Neue"/>
                <a:cs typeface="Helvetica Neue"/>
                <a:sym typeface="Helvetica Neue"/>
              </a:rPr>
              <a:t> </a:t>
            </a:r>
            <a:r>
              <a:rPr lang="nl-NL" sz="1200" b="0" i="0" u="none" strike="noStrike" baseline="0" dirty="0" err="1">
                <a:latin typeface="Helvetica Neue"/>
                <a:ea typeface="Helvetica Neue"/>
                <a:cs typeface="Helvetica Neue"/>
                <a:sym typeface="Helvetica Neue"/>
              </a:rPr>
              <a:t>Biotechnologies</a:t>
            </a:r>
            <a:r>
              <a:rPr lang="nl-NL" sz="1200" b="0" i="0" u="none" strike="noStrike" baseline="0" dirty="0">
                <a:latin typeface="Helvetica Neue"/>
                <a:ea typeface="Helvetica Neue"/>
                <a:cs typeface="Helvetica Neue"/>
                <a:sym typeface="Helvetica Neue"/>
              </a:rPr>
              <a:t> kwam met een creatieve oplossing om spinnenzijde te produceren. Het gebruikte genetische gemodificeerde geiten die spinneneiwitten in hun melk produceerden. Onder het merk </a:t>
            </a:r>
            <a:r>
              <a:rPr lang="nl-NL" sz="1200" b="0" i="0" u="none" strike="noStrike" baseline="0" dirty="0" err="1">
                <a:latin typeface="Helvetica Neue"/>
                <a:ea typeface="Helvetica Neue"/>
                <a:cs typeface="Helvetica Neue"/>
                <a:sym typeface="Helvetica Neue"/>
              </a:rPr>
              <a:t>BioSteel</a:t>
            </a:r>
            <a:r>
              <a:rPr lang="nl-NL" sz="1200" b="0" i="0" u="none" strike="noStrike" baseline="0" dirty="0">
                <a:latin typeface="Helvetica Neue"/>
                <a:ea typeface="Helvetica Neue"/>
                <a:cs typeface="Helvetica Neue"/>
                <a:sym typeface="Helvetica Neue"/>
              </a:rPr>
              <a:t> wilde het bedrijf geen goud uit stro maken, zoals Repelsteeltje, maar met behulp van geiten biologisch staal produceren uit water en hooi. Dit leek aanvankelijk een goed idee, maar het bleek uiteindelijk te lastig om het eiwit (prijsgunstig) uit de melk te zuiveren. Ook het spinnen van de spinnenzijde uit het gewonnen eiwit kreeg het bedrijf niet goed onder de knie en uiteindelijk ging het failliet.</a:t>
            </a:r>
          </a:p>
          <a:p>
            <a:r>
              <a:rPr lang="nl-NL" sz="1200" b="0" i="0" u="none" strike="noStrike" baseline="0" dirty="0">
                <a:latin typeface="Helvetica Neue"/>
                <a:ea typeface="Helvetica Neue"/>
                <a:cs typeface="Helvetica Neue"/>
                <a:sym typeface="Helvetica Neue"/>
              </a:rPr>
              <a:t>‘Nieuwe ronde, nieuwe kansen’ moet het Duitse bedrijf </a:t>
            </a:r>
            <a:r>
              <a:rPr lang="nl-NL" sz="1200" b="0" i="0" u="none" strike="noStrike" baseline="0" dirty="0" err="1">
                <a:latin typeface="Helvetica Neue"/>
                <a:ea typeface="Helvetica Neue"/>
                <a:cs typeface="Helvetica Neue"/>
                <a:sym typeface="Helvetica Neue"/>
              </a:rPr>
              <a:t>AMSilk</a:t>
            </a:r>
            <a:r>
              <a:rPr lang="nl-NL" sz="1200" b="0" i="0" u="none" strike="noStrike" baseline="0" dirty="0">
                <a:latin typeface="Helvetica Neue"/>
                <a:ea typeface="Helvetica Neue"/>
                <a:cs typeface="Helvetica Neue"/>
                <a:sym typeface="Helvetica Neue"/>
              </a:rPr>
              <a:t> hebben gedacht dat in 2008 werd opgericht. In plaats van geiten gebruiken ze genetisch gemodificeerde bacteriën en dit lijkt wel een (economisch) succesvolle manier om het spinneneiwit in grote hoeveelheden te produceren. Ook hebben ze nog eens goed gekeken hoe een spin nu precies het eiwit omzet in spinnendraad. De eiwitmassa wordt door het nauwe kanaal in de spintepel geperst waardoor het de juiste structuur krijgt. Daarbij wordt onderweg de chemische samenstelling nog wat</a:t>
            </a:r>
          </a:p>
          <a:p>
            <a:r>
              <a:rPr lang="nl-NL" sz="1200" b="0" i="0" u="none" strike="noStrike" baseline="0" dirty="0">
                <a:latin typeface="Helvetica Neue"/>
                <a:ea typeface="Helvetica Neue"/>
                <a:cs typeface="Helvetica Neue"/>
                <a:sym typeface="Helvetica Neue"/>
              </a:rPr>
              <a:t>gewijzigd, zodat het eiwitdraadje de gewenste eigenschappen krijgt.</a:t>
            </a:r>
          </a:p>
          <a:p>
            <a:pPr marL="0" marR="0" lvl="0" indent="0" defTabSz="457200" eaLnBrk="1" fontAlgn="auto" latinLnBrk="0" hangingPunct="1">
              <a:lnSpc>
                <a:spcPct val="117999"/>
              </a:lnSpc>
              <a:spcBef>
                <a:spcPts val="0"/>
              </a:spcBef>
              <a:spcAft>
                <a:spcPts val="0"/>
              </a:spcAft>
              <a:buClrTx/>
              <a:buSzTx/>
              <a:buFontTx/>
              <a:buNone/>
              <a:tabLst/>
              <a:defRPr/>
            </a:pPr>
            <a:r>
              <a:rPr lang="nl-NL" sz="1200" b="0" i="0" u="none" strike="noStrike" baseline="0" dirty="0">
                <a:latin typeface="Helvetica Neue"/>
                <a:ea typeface="Helvetica Neue"/>
                <a:cs typeface="Helvetica Neue"/>
                <a:sym typeface="Helvetica Neue"/>
              </a:rPr>
              <a:t>Onderzoekers proberen deze stappen zo goed mogelijk na te bootsen in het laboratorium en nu lijkt ‘biologisch staal’ binnen handbereik te liggen.</a:t>
            </a:r>
          </a:p>
          <a:p>
            <a:endParaRPr lang="nl-NL" sz="1200" b="0" i="0" u="none" strike="noStrike" baseline="0" dirty="0">
              <a:latin typeface="Helvetica Neue"/>
              <a:ea typeface="Helvetica Neue"/>
              <a:cs typeface="Helvetica Neue"/>
              <a:sym typeface="Helvetica Neue"/>
            </a:endParaRP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5</a:t>
            </a:fld>
            <a:endParaRPr lang="nl-NL"/>
          </a:p>
        </p:txBody>
      </p:sp>
    </p:spTree>
    <p:extLst>
      <p:ext uri="{BB962C8B-B14F-4D97-AF65-F5344CB8AC3E}">
        <p14:creationId xmlns:p14="http://schemas.microsoft.com/office/powerpoint/2010/main" val="863341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1" u="none" strike="noStrike" baseline="0" dirty="0">
                <a:latin typeface="Helvetica Neue"/>
                <a:ea typeface="Helvetica Neue"/>
                <a:cs typeface="Helvetica Neue"/>
                <a:sym typeface="Helvetica Neue"/>
              </a:rPr>
              <a:t>De gekko als inspiratiebron</a:t>
            </a:r>
          </a:p>
          <a:p>
            <a:r>
              <a:rPr lang="nl-NL" sz="1200" b="0" i="0" u="none" strike="noStrike" baseline="0" dirty="0">
                <a:latin typeface="Helvetica Neue"/>
                <a:ea typeface="Helvetica Neue"/>
                <a:cs typeface="Helvetica Neue"/>
                <a:sym typeface="Helvetica Neue"/>
              </a:rPr>
              <a:t>De gekko is een kleine hagedis die zonder moeite op gladde muren en plafonds loopt. </a:t>
            </a:r>
          </a:p>
          <a:p>
            <a:r>
              <a:rPr lang="nl-NL" sz="1200" b="0" i="0" u="none" strike="noStrike" baseline="0" dirty="0">
                <a:latin typeface="Helvetica Neue"/>
                <a:ea typeface="Helvetica Neue"/>
                <a:cs typeface="Helvetica Neue"/>
                <a:sym typeface="Helvetica Neue"/>
              </a:rPr>
              <a:t>Al eeuwenlang speculeren wetenschappers hoe dat mogelijk is: gebruikt het beestje plakkerig slijm? Zuignapjes? Haakjes? </a:t>
            </a:r>
          </a:p>
          <a:p>
            <a:r>
              <a:rPr lang="nl-NL" sz="1200" b="0" i="0" u="none" strike="noStrike" baseline="0" dirty="0">
                <a:latin typeface="Helvetica Neue"/>
                <a:ea typeface="Helvetica Neue"/>
                <a:cs typeface="Helvetica Neue"/>
                <a:sym typeface="Helvetica Neue"/>
              </a:rPr>
              <a:t>Om het antwoord te vinden, moest eerst de elektronenmicroscoop worden uitgevonden.</a:t>
            </a:r>
          </a:p>
          <a:p>
            <a:r>
              <a:rPr lang="nl-NL" sz="1200" b="0" i="0" u="none" strike="noStrike" baseline="0" dirty="0">
                <a:latin typeface="Helvetica Neue"/>
                <a:ea typeface="Helvetica Neue"/>
                <a:cs typeface="Helvetica Neue"/>
                <a:sym typeface="Helvetica Neue"/>
              </a:rPr>
              <a:t>Onder de lange tenen van de gekko zitten miljoenen minuscule en dicht opeengepakte haartjes. De uiteinden daarvan zijn ‘gespleten’ in honderden nóg dunnere vezeltjes, elk een fractie van een mensenhaar. Tussen elk haarpuntje en het oppervlak waarop de hagedis loopt, vormen zich vanderwaalskrachten. De vanderwaalskracht is een heel zwakke aantrekkingskracht tussen moleculen, maar door de grote hoeveelheid haartjes is het totale effect meer dan genoeg om deze reptielen ondersteboven te laten lopen.</a:t>
            </a:r>
          </a:p>
          <a:p>
            <a:r>
              <a:rPr lang="nl-NL" sz="1200" b="0" i="0" u="none" strike="noStrike" baseline="0" dirty="0">
                <a:latin typeface="Helvetica Neue"/>
                <a:ea typeface="Helvetica Neue"/>
                <a:cs typeface="Helvetica Neue"/>
                <a:sym typeface="Helvetica Neue"/>
              </a:rPr>
              <a:t>Het dier kan behoorlijk snel rennen wat leidt tot een nieuw raadsel: als een gekko zo geweldig goed kan plakken, hoe krijgt hij dan zo vlug zijn voeten weer los?</a:t>
            </a:r>
          </a:p>
          <a:p>
            <a:r>
              <a:rPr lang="nl-NL" sz="1200" b="0" i="0" u="none" strike="noStrike" baseline="0" dirty="0">
                <a:latin typeface="Helvetica Neue"/>
                <a:ea typeface="Helvetica Neue"/>
                <a:cs typeface="Helvetica Neue"/>
                <a:sym typeface="Helvetica Neue"/>
              </a:rPr>
              <a:t>Vanderwaalskrachten werken alleen over heel kleine afstanden en daarom moeten de haarpuntjes nauw contact maken met het oppervlak. Hiertoe drukt de gekko zijn voeten stevig tegen de</a:t>
            </a:r>
          </a:p>
          <a:p>
            <a:r>
              <a:rPr lang="nl-NL" sz="1200" b="0" i="0" u="none" strike="noStrike" baseline="0" dirty="0">
                <a:latin typeface="Helvetica Neue"/>
                <a:ea typeface="Helvetica Neue"/>
                <a:cs typeface="Helvetica Neue"/>
                <a:sym typeface="Helvetica Neue"/>
              </a:rPr>
              <a:t>ondergrond. Bovendien positioneert de hagedis ze zodanig dat de hoek tussen de haartjes en het loopvlak onder een kritische waarde van ongeveer 30 graden ligt. Dit geeft maximaal contact en daarmee optimale plakkracht. Om zijn poot weer los te trekken, brengt de gekko de hoek boven de kritische waarde en komen de haartjes weer vrij van het loopvlak.</a:t>
            </a:r>
          </a:p>
          <a:p>
            <a:r>
              <a:rPr lang="nl-NL" sz="1200" b="0" i="0" u="none" strike="noStrike" baseline="0" dirty="0">
                <a:latin typeface="Helvetica Neue"/>
                <a:ea typeface="Helvetica Neue"/>
                <a:cs typeface="Helvetica Neue"/>
                <a:sym typeface="Helvetica Neue"/>
              </a:rPr>
              <a:t>De gekko is als het ware een rennende post-it. Ook in vele kleuren verkrijgbaar, maar in plaats van vochtig plaksel gebruikt het reptiel droge ‘lijm’. Bovendien doen de vanderwaalskrachten het altijd en ook op elk type oppervlak, terwijl de plakrand van post-it het vrij snel opgeeft.</a:t>
            </a:r>
          </a:p>
          <a:p>
            <a:r>
              <a:rPr lang="nl-NL" sz="1200" b="0" i="0" u="none" strike="noStrike" baseline="0" dirty="0">
                <a:latin typeface="Helvetica Neue"/>
                <a:ea typeface="Helvetica Neue"/>
                <a:cs typeface="Helvetica Neue"/>
                <a:sym typeface="Helvetica Neue"/>
              </a:rPr>
              <a:t>Niemand had van tevoren gedacht dat de vanderwaalskrachten het geheim van de plakvoeten zijn. Deze doorbraak inspireerde dan ook vele toepassingen. Uiteraard is er gekko-plakband en zijn er</a:t>
            </a:r>
          </a:p>
          <a:p>
            <a:r>
              <a:rPr lang="nl-NL" sz="1200" b="0" i="0" u="none" strike="noStrike" baseline="0" dirty="0">
                <a:latin typeface="Helvetica Neue"/>
                <a:ea typeface="Helvetica Neue"/>
                <a:cs typeface="Helvetica Neue"/>
                <a:sym typeface="Helvetica Neue"/>
              </a:rPr>
              <a:t>verschillende klauterende gekko-robotjes, handig als glazenwassers van wolkenkrabbers. De </a:t>
            </a:r>
            <a:r>
              <a:rPr lang="nl-NL" sz="1200" b="0" i="0" u="none" strike="noStrike" baseline="0" dirty="0" err="1">
                <a:latin typeface="Helvetica Neue"/>
                <a:ea typeface="Helvetica Neue"/>
                <a:cs typeface="Helvetica Neue"/>
                <a:sym typeface="Helvetica Neue"/>
              </a:rPr>
              <a:t>NanoForceGripper</a:t>
            </a:r>
            <a:r>
              <a:rPr lang="nl-NL" sz="1200" b="0" i="0" u="none" strike="noStrike" baseline="0" dirty="0">
                <a:latin typeface="Helvetica Neue"/>
                <a:ea typeface="Helvetica Neue"/>
                <a:cs typeface="Helvetica Neue"/>
                <a:sym typeface="Helvetica Neue"/>
              </a:rPr>
              <a:t> is een grijper die kwetsbare producten met gladde oppervlakken – zoals beeldschermen of mobiele telefoons – kan vasthouden en weer loslaten tijdens het productieproces. Er volgen vast nog vele andere toepassingen, want de onverwachte plaktruc van de gekko is zo gek nog niet.</a:t>
            </a: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6</a:t>
            </a:fld>
            <a:endParaRPr lang="nl-NL"/>
          </a:p>
        </p:txBody>
      </p:sp>
    </p:spTree>
    <p:extLst>
      <p:ext uri="{BB962C8B-B14F-4D97-AF65-F5344CB8AC3E}">
        <p14:creationId xmlns:p14="http://schemas.microsoft.com/office/powerpoint/2010/main" val="3251156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b="1" i="1" u="none" strike="noStrike" baseline="0" dirty="0">
                <a:latin typeface="Helvetica Neue"/>
                <a:ea typeface="Helvetica Neue"/>
                <a:cs typeface="Helvetica Neue"/>
                <a:sym typeface="Helvetica Neue"/>
              </a:rPr>
              <a:t>De gekko als inspiratiebron</a:t>
            </a:r>
          </a:p>
          <a:p>
            <a:r>
              <a:rPr lang="nl-NL" sz="1200" b="0" i="0" u="none" strike="noStrike" baseline="0" dirty="0">
                <a:latin typeface="Helvetica Neue"/>
                <a:ea typeface="Helvetica Neue"/>
                <a:cs typeface="Helvetica Neue"/>
                <a:sym typeface="Helvetica Neue"/>
              </a:rPr>
              <a:t>De gekko is een kleine hagedis die zonder moeite op gladde muren en plafonds loopt. </a:t>
            </a:r>
          </a:p>
          <a:p>
            <a:r>
              <a:rPr lang="nl-NL" sz="1200" b="0" i="0" u="none" strike="noStrike" baseline="0" dirty="0">
                <a:latin typeface="Helvetica Neue"/>
                <a:ea typeface="Helvetica Neue"/>
                <a:cs typeface="Helvetica Neue"/>
                <a:sym typeface="Helvetica Neue"/>
              </a:rPr>
              <a:t>Al eeuwenlang speculeren wetenschappers hoe dat mogelijk is: gebruikt het beestje plakkerig slijm? Zuignapjes? Haakjes? </a:t>
            </a:r>
          </a:p>
          <a:p>
            <a:r>
              <a:rPr lang="nl-NL" sz="1200" b="0" i="0" u="none" strike="noStrike" baseline="0" dirty="0">
                <a:latin typeface="Helvetica Neue"/>
                <a:ea typeface="Helvetica Neue"/>
                <a:cs typeface="Helvetica Neue"/>
                <a:sym typeface="Helvetica Neue"/>
              </a:rPr>
              <a:t>Om het antwoord te vinden, moest eerst de elektronenmicroscoop worden uitgevonden.</a:t>
            </a:r>
          </a:p>
          <a:p>
            <a:r>
              <a:rPr lang="nl-NL" sz="1200" b="0" i="0" u="none" strike="noStrike" baseline="0" dirty="0">
                <a:latin typeface="Helvetica Neue"/>
                <a:ea typeface="Helvetica Neue"/>
                <a:cs typeface="Helvetica Neue"/>
                <a:sym typeface="Helvetica Neue"/>
              </a:rPr>
              <a:t>Onder de lange tenen van de gekko zitten miljoenen minuscule en dicht opeengepakte haartjes. De uiteinden daarvan zijn ‘gespleten’ in honderden nóg dunnere vezeltjes, elk een fractie van een mensenhaar. Tussen elk haarpuntje en het oppervlak waarop de hagedis loopt, vormen zich vanderwaalskrachten. De vanderwaalskracht is een heel zwakke aantrekkingskracht tussen moleculen, maar door de grote hoeveelheid haartjes is het totale effect meer dan genoeg om deze reptielen ondersteboven te laten lopen.</a:t>
            </a:r>
          </a:p>
          <a:p>
            <a:r>
              <a:rPr lang="nl-NL" sz="1200" b="0" i="0" u="none" strike="noStrike" baseline="0" dirty="0">
                <a:latin typeface="Helvetica Neue"/>
                <a:ea typeface="Helvetica Neue"/>
                <a:cs typeface="Helvetica Neue"/>
                <a:sym typeface="Helvetica Neue"/>
              </a:rPr>
              <a:t>Het dier kan behoorlijk snel rennen wat leidt tot een nieuw raadsel: als een gekko zo geweldig goed kan plakken, hoe krijgt hij dan zo vlug zijn voeten weer los?</a:t>
            </a:r>
          </a:p>
          <a:p>
            <a:r>
              <a:rPr lang="nl-NL" sz="1200" b="0" i="0" u="none" strike="noStrike" baseline="0" dirty="0">
                <a:latin typeface="Helvetica Neue"/>
                <a:ea typeface="Helvetica Neue"/>
                <a:cs typeface="Helvetica Neue"/>
                <a:sym typeface="Helvetica Neue"/>
              </a:rPr>
              <a:t>Vanderwaalskrachten werken alleen over heel kleine afstanden en daarom moeten de haarpuntjes nauw contact maken met het oppervlak. Hiertoe drukt de gekko zijn voeten stevig tegen de</a:t>
            </a:r>
          </a:p>
          <a:p>
            <a:r>
              <a:rPr lang="nl-NL" sz="1200" b="0" i="0" u="none" strike="noStrike" baseline="0" dirty="0">
                <a:latin typeface="Helvetica Neue"/>
                <a:ea typeface="Helvetica Neue"/>
                <a:cs typeface="Helvetica Neue"/>
                <a:sym typeface="Helvetica Neue"/>
              </a:rPr>
              <a:t>ondergrond. Bovendien positioneert de hagedis ze zodanig dat de hoek tussen de haartjes en het loopvlak onder een kritische waarde van ongeveer 30 graden ligt. Dit geeft maximaal contact en daarmee optimale plakkracht. Om zijn poot weer los te trekken, brengt de gekko de hoek boven de kritische waarde en komen de haartjes weer vrij van het loopvlak.</a:t>
            </a:r>
          </a:p>
          <a:p>
            <a:r>
              <a:rPr lang="nl-NL" sz="1200" b="0" i="0" u="none" strike="noStrike" baseline="0" dirty="0">
                <a:latin typeface="Helvetica Neue"/>
                <a:ea typeface="Helvetica Neue"/>
                <a:cs typeface="Helvetica Neue"/>
                <a:sym typeface="Helvetica Neue"/>
              </a:rPr>
              <a:t>De gekko is als het ware een rennende post-it. Ook in vele kleuren verkrijgbaar, maar in plaats van vochtig plaksel gebruikt het reptiel droge ‘lijm’. Bovendien doen de vanderwaalskrachten het altijd en ook op elk type oppervlak, terwijl de plakrand van post-it het vrij snel opgeeft.</a:t>
            </a:r>
          </a:p>
          <a:p>
            <a:r>
              <a:rPr lang="nl-NL" sz="1200" b="0" i="0" u="none" strike="noStrike" baseline="0" dirty="0">
                <a:latin typeface="Helvetica Neue"/>
                <a:ea typeface="Helvetica Neue"/>
                <a:cs typeface="Helvetica Neue"/>
                <a:sym typeface="Helvetica Neue"/>
              </a:rPr>
              <a:t>Niemand had van tevoren gedacht dat de vanderwaalskrachten het geheim van de plakvoeten zijn. Deze doorbraak inspireerde dan ook vele toepassingen. Uiteraard is er gekko-plakband en zijn er</a:t>
            </a:r>
          </a:p>
          <a:p>
            <a:r>
              <a:rPr lang="nl-NL" sz="1200" b="0" i="0" u="none" strike="noStrike" baseline="0" dirty="0">
                <a:latin typeface="Helvetica Neue"/>
                <a:ea typeface="Helvetica Neue"/>
                <a:cs typeface="Helvetica Neue"/>
                <a:sym typeface="Helvetica Neue"/>
              </a:rPr>
              <a:t>verschillende klauterende gekko-robotjes, handig als glazenwassers van wolkenkrabbers. De </a:t>
            </a:r>
            <a:r>
              <a:rPr lang="nl-NL" sz="1200" b="0" i="0" u="none" strike="noStrike" baseline="0" dirty="0" err="1">
                <a:latin typeface="Helvetica Neue"/>
                <a:ea typeface="Helvetica Neue"/>
                <a:cs typeface="Helvetica Neue"/>
                <a:sym typeface="Helvetica Neue"/>
              </a:rPr>
              <a:t>NanoForceGripper</a:t>
            </a:r>
            <a:r>
              <a:rPr lang="nl-NL" sz="1200" b="0" i="0" u="none" strike="noStrike" baseline="0" dirty="0">
                <a:latin typeface="Helvetica Neue"/>
                <a:ea typeface="Helvetica Neue"/>
                <a:cs typeface="Helvetica Neue"/>
                <a:sym typeface="Helvetica Neue"/>
              </a:rPr>
              <a:t> is een grijper die kwetsbare producten met gladde oppervlakken – zoals beeldschermen of mobiele telefoons – kan vasthouden en weer loslaten tijdens het productieproces. Er volgen vast nog vele andere toepassingen, want de onverwachte plaktruc van de gekko is zo gek nog niet.</a:t>
            </a: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7</a:t>
            </a:fld>
            <a:endParaRPr lang="nl-NL"/>
          </a:p>
        </p:txBody>
      </p:sp>
    </p:spTree>
    <p:extLst>
      <p:ext uri="{BB962C8B-B14F-4D97-AF65-F5344CB8AC3E}">
        <p14:creationId xmlns:p14="http://schemas.microsoft.com/office/powerpoint/2010/main" val="6662026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Gekko’s zijn prachtige beestjes waar de meeste mensen niet veel van weten. Dat is zonde, want deze dieren hebben een aantal bijzondere kenmerken. Wil je meer te weten komen over gekko’s? Lees dan deze top 12 weetjes over gekko’s.</a:t>
            </a:r>
          </a:p>
          <a:p>
            <a:r>
              <a:rPr lang="nl-NL" b="1" dirty="0"/>
              <a:t>Hun ogen zijn 350 keer gevoeliger voor licht dan mensenogen</a:t>
            </a:r>
          </a:p>
          <a:p>
            <a:r>
              <a:rPr lang="nl-NL" dirty="0"/>
              <a:t>De meeste gekko’s zijn nachtdieren, waardoor ze zich goed moeten aanpassen om in de nacht op zoek te gaan naar een lekker hapje. Uit onderzoek blijkt dat de ogen van deze dieren maar liefst 350 keer gevoeliger zijn voor licht dan onze ogen. Dit betekent vooral dat ze kleuren kunnen zien op momenten dat wij dat niet kunnen, bijvoorbeeld midden in de nacht. De dieren zien de wereld nog even kleurrijk als altijd, wat vooral te maken heeft met de relatief grote kegels in hun ogen.</a:t>
            </a:r>
          </a:p>
          <a:p>
            <a:r>
              <a:rPr lang="nl-NL" b="1" dirty="0"/>
              <a:t>Ze blijven makkelijk plakken dankzij hun tenen</a:t>
            </a:r>
          </a:p>
          <a:p>
            <a:r>
              <a:rPr lang="nl-NL" dirty="0"/>
              <a:t>Gekko’s staan bekend om de manier waarop ze over vrijwel ieder oppervlak kunnen lopen. Zo lopen ze makkelijk over een raam, maar ook over glibberige stenen of zelfs over plafonds. Het enige materiaal waar ze op uitglijden is teflon. Hoe ze dit voor elkaar krijgen? Ze hebben ontzettend handige tenen die ervoor zorgen dat ze op ieder materiaal blijven plakken. Hun tenen plakken niet echt, maar zijn bedekt in miljoenen piepkleine haartjes die samen genoeg frictie creëren voor ontzettend goede grip.</a:t>
            </a:r>
          </a:p>
          <a:p>
            <a:r>
              <a:rPr lang="nl-NL" b="1" dirty="0"/>
              <a:t>Ze kunnen hun staart losmaken</a:t>
            </a:r>
          </a:p>
          <a:p>
            <a:r>
              <a:rPr lang="nl-NL" dirty="0"/>
              <a:t>Je zou zeggen dat een staart goed op zijn plek zit, maar bij gekko’s is dat niet helemaal het geval. Net als veel hagedissen kunnen deze dieren ervoor kiezen om hun staart los te maken en achter te laten. Dit doen ze wanneer ze zich bedreigd voelen of aangevallen worden. Heeft een roofdier de staart van de gekko in zijn bek? Dan maakt hij gewoon zijn staart los en rent hij snel weg. Dit kunnen de dieren ook doen wanneer ze met stress of infecties te maken hebben. Het verliezen van zijn staart is bijna helemaal niet schadelijk voor de gekko. Sterker nog: de dieren kunnen zelfs weer een nieuwe staart aangroeien. Deze is wel wat korter en heeft meestal een andere kleur.</a:t>
            </a:r>
          </a:p>
          <a:p>
            <a:r>
              <a:rPr lang="nl-NL" b="1" dirty="0"/>
              <a:t>Ze slaan voedsel op in hun staart</a:t>
            </a:r>
          </a:p>
          <a:p>
            <a:r>
              <a:rPr lang="nl-NL" dirty="0"/>
              <a:t>In de natuur weet je nooit zeker wanneer je je volgende hapje kunt vinden. Gekko’s hebben daar iets slims op gevonden, want deze dieren kunnen een vetvoorraad creëren in hun staart. Zo hebben ze altijd een mooie voorraad bij de hand wanneer er weinig voedsel te vinden is. Zie je dus een gekko in het wild? Dan kun je zien hoe het met hem gaat door naar zijn staart te kijken. Een volle, dikke staart is een teken dat de gekko genoeg te eten heeft.</a:t>
            </a:r>
          </a:p>
          <a:p>
            <a:r>
              <a:rPr lang="nl-NL" b="1" dirty="0"/>
              <a:t>Ze maken verschillende geluiden om te communiceren</a:t>
            </a:r>
          </a:p>
          <a:p>
            <a:r>
              <a:rPr lang="nl-NL" dirty="0"/>
              <a:t>Wat voor geluid maakt een gekko? De meeste mensen zullen het antwoord niet weten. De meeste reptielen maken nauwelijks geluid, maar dat geldt niet voor gekko’s. Deze dieren kunnen met hun tong klikken, piepgeluiden maken en zelfs blaffen. Ze doen dit om met soortgenoten te communiceren. Zo jagen ze concurrenten weg uit hun territorium, maar kunnen ze ook een eventuele partner lokken met de juiste geluiden.</a:t>
            </a:r>
          </a:p>
          <a:p>
            <a:r>
              <a:rPr lang="nl-NL" b="1" dirty="0"/>
              <a:t>Sommige gekko’s hebben geen poten</a:t>
            </a:r>
          </a:p>
          <a:p>
            <a:r>
              <a:rPr lang="nl-NL" dirty="0"/>
              <a:t>Het is niet altijd makkelijk om een gekko van een slang te onderscheiden. Er zijn namelijk gekko’s die helemaal geen poten hebben, waardoor hun lichaam meer op dat van een slang lijkt. Er is een manier om deze dieren van slangen te onderscheiden. Deze gekko’s hebben helemaal geen voorpoten meer, maar nog wel een overblijfsel van hun achterpoten. Dit zijn twee kleine flapjes die aan de achterzijde van het lichaam te vinden zijn. Ga dus op zoek naar deze flapjes om te controleren of je met een gekko of een slang te maken hebt.</a:t>
            </a:r>
          </a:p>
          <a:p>
            <a:r>
              <a:rPr lang="nl-NL" b="1" dirty="0"/>
              <a:t>Ze kunnen relatief oud worden</a:t>
            </a:r>
          </a:p>
          <a:p>
            <a:r>
              <a:rPr lang="nl-NL" dirty="0"/>
              <a:t>De meeste dieren in het wild hebben geen lange levensduur. Gekko’s worden gemiddeld vijf jaar oud wanneer ze in het wild leven, maar soorten die in gevangenschap leven kunnen een stuk ouder worden. Een goed verzorgde gekko kan met gemak tussen de tien en twintig jaar oud worden. Er zijn zelfs gekko’s die een leeftijd van maar liefst 27 jaar hebben bereikt.</a:t>
            </a:r>
          </a:p>
          <a:p>
            <a:r>
              <a:rPr lang="nl-NL" b="1" dirty="0"/>
              <a:t>Ze hebben geen oogleden en likken daarom hun ogen</a:t>
            </a:r>
          </a:p>
          <a:p>
            <a:r>
              <a:rPr lang="nl-NL" dirty="0"/>
              <a:t>Je oogleden hebben een belangrijke functie. Ze beschermen je ogen niet alleen tegen vuil en stof, maar houden de ogen ook vochtig. Gekko’s hebben geen oogleden en moeten deze problemen dus op een andere manier oplossen. Daar hebben ze gelukkig een slimme truc voor, want de dieren likken hun ogen regelmatig. Met een simpele lik verwijderen ze vuil en zorgen ze meteen voor een vochtig laagje over het oog. Je hoeft je geen zorgen te maken, want de dieren raken niet direct hun oog aan. Er zit een transparant laagje over de ogen, zodat ze wel wat bescherming hebben.</a:t>
            </a:r>
          </a:p>
          <a:p>
            <a:r>
              <a:rPr lang="nl-NL" b="1" dirty="0"/>
              <a:t>Ze kunnen zich camoufleren</a:t>
            </a:r>
          </a:p>
          <a:p>
            <a:r>
              <a:rPr lang="nl-NL" dirty="0"/>
              <a:t>Dacht je dat alleen een kameleon in staat was om zijn kleur te veranderen? Dan heb je het mis, want gekko’s kunnen dit ook. Ze kunnen zich volledig aanpassen aan hun omgeving, zelfs wanneer ze deze omgeving niet kunnen zien. Uit onderzoek blijkt dat de dieren niet hun ogen gebruiken om de juiste camouflagekleur te kiezen. Ze voelen dit aan met hun huid dankzij lichtgevoelige proteïnen. Bepaalde soorten gekko’s zijn gespecialiseerd in bepaalde texturen, waardoor ze zichzelf als mos of steen kunnen vermommen.</a:t>
            </a:r>
          </a:p>
          <a:p>
            <a:r>
              <a:rPr lang="nl-NL" b="1" dirty="0"/>
              <a:t>Sommige soorten kunnen in de lucht glijden</a:t>
            </a:r>
          </a:p>
          <a:p>
            <a:r>
              <a:rPr lang="nl-NL" dirty="0"/>
              <a:t>Er zijn verschillende soorten</a:t>
            </a:r>
            <a:r>
              <a:rPr lang="nl-NL" dirty="0">
                <a:hlinkClick r:id="rId3"/>
              </a:rPr>
              <a:t> vliegende gekko’s</a:t>
            </a:r>
            <a:r>
              <a:rPr lang="nl-NL" dirty="0"/>
              <a:t>. Deze dieren hebben geen vleugels, maar ze kunnen wel moeiteloos door de lucht glijden. Dat doen ze met behulp van grote huidflappen rondom hun poten en staart. Wanneer ze van de ene naar de andere boom springen, kunnen ze met gemak een afstand van 60 meter overbruggen. De dieren zijn zelf maximaal 20 centimeter groot, wat deze lange afstanden een echte prestatie maakt. Veel dierenverzamelaars zijn gek op deze vliegende gekko’s vanwege hun bijzondere kunsten. Toch zijn het niet de beste huisdieren, aangezien ze vrij angstig zijn.</a:t>
            </a:r>
          </a:p>
          <a:p>
            <a:r>
              <a:rPr lang="nl-NL" b="1" dirty="0"/>
              <a:t>De </a:t>
            </a:r>
            <a:r>
              <a:rPr lang="nl-NL" b="1" dirty="0" err="1"/>
              <a:t>Uroplatus</a:t>
            </a:r>
            <a:r>
              <a:rPr lang="nl-NL" b="1" dirty="0"/>
              <a:t> </a:t>
            </a:r>
            <a:r>
              <a:rPr lang="nl-NL" b="1" dirty="0" err="1"/>
              <a:t>phantasticus</a:t>
            </a:r>
            <a:r>
              <a:rPr lang="nl-NL" b="1" dirty="0"/>
              <a:t> lijkt op dode bladeren</a:t>
            </a:r>
          </a:p>
          <a:p>
            <a:r>
              <a:rPr lang="nl-NL" dirty="0"/>
              <a:t>Sommige gekko’s zijn wel heel goed in camouflage. Dat geldt zeker voor de </a:t>
            </a:r>
            <a:r>
              <a:rPr lang="nl-NL" dirty="0" err="1"/>
              <a:t>Uroplatus</a:t>
            </a:r>
            <a:r>
              <a:rPr lang="nl-NL" dirty="0"/>
              <a:t> </a:t>
            </a:r>
            <a:r>
              <a:rPr lang="nl-NL" dirty="0" err="1"/>
              <a:t>phantasticus</a:t>
            </a:r>
            <a:r>
              <a:rPr lang="nl-NL" dirty="0"/>
              <a:t>. Deze dieren leven op </a:t>
            </a:r>
            <a:r>
              <a:rPr lang="nl-NL" dirty="0" err="1"/>
              <a:t>Madagascar</a:t>
            </a:r>
            <a:r>
              <a:rPr lang="nl-NL" dirty="0"/>
              <a:t> en zien eruit als dode bladeren. Hun staart heeft een gekke vorm, alsof het is aangevreten door insecten. Tegelijkertijd hebben ze een donkere kleur, met opvallende aderen en een vlekkerig uiterlijk. Om roofdieren helemaal slim af te zijn, hangen deze dieren het liefste in bomen. Zo lijkt het net alsof er een triest dood blaadje aan de boom hangt, waardoor roofdieren snel op zoek gaan naar een ander hapje.</a:t>
            </a:r>
          </a:p>
          <a:p>
            <a:r>
              <a:rPr lang="nl-NL" dirty="0"/>
              <a:t>Bekijk hier nog meer </a:t>
            </a:r>
            <a:r>
              <a:rPr lang="nl-NL" dirty="0">
                <a:hlinkClick r:id="rId4"/>
              </a:rPr>
              <a:t>dieren die eruit zien als een blaadje</a:t>
            </a:r>
            <a:r>
              <a:rPr lang="nl-NL" dirty="0"/>
              <a:t>.</a:t>
            </a:r>
          </a:p>
          <a:p>
            <a:r>
              <a:rPr lang="nl-NL" b="1" dirty="0"/>
              <a:t>De kleinste gekko is 2 centimeter lang</a:t>
            </a:r>
          </a:p>
          <a:p>
            <a:r>
              <a:rPr lang="nl-NL" dirty="0"/>
              <a:t>Gekko’s zijn nooit heel groot, maar de kleinste soort ter wereld is niet veel groter dan een munt. Dit wordt ook wel de kogelvingergekko (</a:t>
            </a:r>
            <a:r>
              <a:rPr lang="nl-NL" dirty="0" err="1"/>
              <a:t>Sphaerodactylus</a:t>
            </a:r>
            <a:r>
              <a:rPr lang="nl-NL" dirty="0"/>
              <a:t> </a:t>
            </a:r>
            <a:r>
              <a:rPr lang="nl-NL" dirty="0" err="1"/>
              <a:t>ariasae</a:t>
            </a:r>
            <a:r>
              <a:rPr lang="nl-NL" dirty="0"/>
              <a:t>) genoemd. Het is niet alleen de kleinste gekko, maar ook een van de kleinste reptielen op aarde. Ze bereiken een gemiddelde leeftijd van 1,6 centimeter van hun snuit tot het puntje van hun staart. De dieren hebben ook een kleine leefomgeving, want ze komen alleen voor in de Dominicaanse Republiek.</a:t>
            </a:r>
          </a:p>
          <a:p>
            <a:r>
              <a:rPr lang="nl-NL" b="1" dirty="0"/>
              <a:t>De grootste gekko is 35 centimeter</a:t>
            </a:r>
          </a:p>
          <a:p>
            <a:r>
              <a:rPr lang="nl-NL" dirty="0"/>
              <a:t>Een stuk groter is de Nieuw-Caledonische reuzengekko, deze gekko die endemisch voor komt in Nieuw-Caledonië kan </a:t>
            </a:r>
            <a:r>
              <a:rPr lang="nl-NL" dirty="0" err="1"/>
              <a:t>maarliefst</a:t>
            </a:r>
            <a:r>
              <a:rPr lang="nl-NL" dirty="0"/>
              <a:t> 35 centimeter lang worden. </a:t>
            </a: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8</a:t>
            </a:fld>
            <a:endParaRPr lang="nl-NL"/>
          </a:p>
        </p:txBody>
      </p:sp>
    </p:spTree>
    <p:extLst>
      <p:ext uri="{BB962C8B-B14F-4D97-AF65-F5344CB8AC3E}">
        <p14:creationId xmlns:p14="http://schemas.microsoft.com/office/powerpoint/2010/main" val="3266137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Gekko’s zijn prachtige beestjes waar de meeste mensen niet veel van weten. Dat is zonde, want deze dieren hebben een aantal bijzondere kenmerken. Wil je meer te weten komen over gekko’s? Lees dan deze top 12 weetjes over gekko’s.</a:t>
            </a:r>
          </a:p>
          <a:p>
            <a:r>
              <a:rPr lang="nl-NL" b="1" dirty="0"/>
              <a:t>Hun ogen zijn 350 keer gevoeliger voor licht dan mensenogen</a:t>
            </a:r>
          </a:p>
          <a:p>
            <a:r>
              <a:rPr lang="nl-NL" dirty="0"/>
              <a:t>De meeste gekko’s zijn nachtdieren, waardoor ze zich goed moeten aanpassen om in de nacht op zoek te gaan naar een lekker hapje. Uit onderzoek blijkt dat de ogen van deze dieren maar liefst 350 keer gevoeliger zijn voor licht dan onze ogen. Dit betekent vooral dat ze kleuren kunnen zien op momenten dat wij dat niet kunnen, bijvoorbeeld midden in de nacht. De dieren zien de wereld nog even kleurrijk als altijd, wat vooral te maken heeft met de relatief grote kegels in hun ogen.</a:t>
            </a:r>
          </a:p>
          <a:p>
            <a:r>
              <a:rPr lang="nl-NL" b="1" dirty="0"/>
              <a:t>Ze blijven makkelijk plakken dankzij hun tenen</a:t>
            </a:r>
          </a:p>
          <a:p>
            <a:r>
              <a:rPr lang="nl-NL" dirty="0"/>
              <a:t>Gekko’s staan bekend om de manier waarop ze over vrijwel ieder oppervlak kunnen lopen. Zo lopen ze makkelijk over een raam, maar ook over glibberige stenen of zelfs over plafonds. Het enige materiaal waar ze op uitglijden is teflon. Hoe ze dit voor elkaar krijgen? Ze hebben ontzettend handige tenen die ervoor zorgen dat ze op ieder materiaal blijven plakken. Hun tenen plakken niet echt, maar zijn bedekt in miljoenen piepkleine haartjes die samen genoeg frictie creëren voor ontzettend goede grip.</a:t>
            </a:r>
          </a:p>
          <a:p>
            <a:r>
              <a:rPr lang="nl-NL" b="1" dirty="0"/>
              <a:t>Ze kunnen hun staart losmaken</a:t>
            </a:r>
          </a:p>
          <a:p>
            <a:r>
              <a:rPr lang="nl-NL" dirty="0"/>
              <a:t>Je zou zeggen dat een staart goed op zijn plek zit, maar bij gekko’s is dat niet helemaal het geval. Net als veel hagedissen kunnen deze dieren ervoor kiezen om hun staart los te maken en achter te laten. Dit doen ze wanneer ze zich bedreigd voelen of aangevallen worden. Heeft een roofdier de staart van de gekko in zijn bek? Dan maakt hij gewoon zijn staart los en rent hij snel weg. Dit kunnen de dieren ook doen wanneer ze met stress of infecties te maken hebben. Het verliezen van zijn staart is bijna helemaal niet schadelijk voor de gekko. Sterker nog: de dieren kunnen zelfs weer een nieuwe staart aangroeien. Deze is wel wat korter en heeft meestal een andere kleur.</a:t>
            </a:r>
          </a:p>
          <a:p>
            <a:r>
              <a:rPr lang="nl-NL" b="1" dirty="0"/>
              <a:t>Ze slaan voedsel op in hun staart</a:t>
            </a:r>
          </a:p>
          <a:p>
            <a:r>
              <a:rPr lang="nl-NL" dirty="0"/>
              <a:t>In de natuur weet je nooit zeker wanneer je je volgende hapje kunt vinden. Gekko’s hebben daar iets slims op gevonden, want deze dieren kunnen een vetvoorraad creëren in hun staart. Zo hebben ze altijd een mooie voorraad bij de hand wanneer er weinig voedsel te vinden is. Zie je dus een gekko in het wild? Dan kun je zien hoe het met hem gaat door naar zijn staart te kijken. Een volle, dikke staart is een teken dat de gekko genoeg te eten heeft.</a:t>
            </a:r>
          </a:p>
          <a:p>
            <a:r>
              <a:rPr lang="nl-NL" b="1" dirty="0"/>
              <a:t>Ze maken verschillende geluiden om te communiceren</a:t>
            </a:r>
          </a:p>
          <a:p>
            <a:r>
              <a:rPr lang="nl-NL" dirty="0"/>
              <a:t>Wat voor geluid maakt een gekko? De meeste mensen zullen het antwoord niet weten. De meeste reptielen maken nauwelijks geluid, maar dat geldt niet voor gekko’s. Deze dieren kunnen met hun tong klikken, piepgeluiden maken en zelfs blaffen. Ze doen dit om met soortgenoten te communiceren. Zo jagen ze concurrenten weg uit hun territorium, maar kunnen ze ook een eventuele partner lokken met de juiste geluiden.</a:t>
            </a:r>
          </a:p>
          <a:p>
            <a:r>
              <a:rPr lang="nl-NL" b="1" dirty="0"/>
              <a:t>Sommige gekko’s hebben geen poten</a:t>
            </a:r>
          </a:p>
          <a:p>
            <a:r>
              <a:rPr lang="nl-NL" dirty="0"/>
              <a:t>Het is niet altijd makkelijk om een gekko van een slang te onderscheiden. Er zijn namelijk gekko’s die helemaal geen poten hebben, waardoor hun lichaam meer op dat van een slang lijkt. Er is een manier om deze dieren van slangen te onderscheiden. Deze gekko’s hebben helemaal geen voorpoten meer, maar nog wel een overblijfsel van hun achterpoten. Dit zijn twee kleine flapjes die aan de achterzijde van het lichaam te vinden zijn. Ga dus op zoek naar deze flapjes om te controleren of je met een gekko of een slang te maken hebt.</a:t>
            </a:r>
          </a:p>
          <a:p>
            <a:r>
              <a:rPr lang="nl-NL" b="1" dirty="0"/>
              <a:t>Ze kunnen relatief oud worden</a:t>
            </a:r>
          </a:p>
          <a:p>
            <a:r>
              <a:rPr lang="nl-NL" dirty="0"/>
              <a:t>De meeste dieren in het wild hebben geen lange levensduur. Gekko’s worden gemiddeld vijf jaar oud wanneer ze in het wild leven, maar soorten die in gevangenschap leven kunnen een stuk ouder worden. Een goed verzorgde gekko kan met gemak tussen de tien en twintig jaar oud worden. Er zijn zelfs gekko’s die een leeftijd van maar liefst 27 jaar hebben bereikt.</a:t>
            </a:r>
          </a:p>
          <a:p>
            <a:r>
              <a:rPr lang="nl-NL" b="1" dirty="0"/>
              <a:t>Ze hebben geen oogleden en likken daarom hun ogen</a:t>
            </a:r>
          </a:p>
          <a:p>
            <a:r>
              <a:rPr lang="nl-NL" dirty="0"/>
              <a:t>Je oogleden hebben een belangrijke functie. Ze beschermen je ogen niet alleen tegen vuil en stof, maar houden de ogen ook vochtig. Gekko’s hebben geen oogleden en moeten deze problemen dus op een andere manier oplossen. Daar hebben ze gelukkig een slimme truc voor, want de dieren likken hun ogen regelmatig. Met een simpele lik verwijderen ze vuil en zorgen ze meteen voor een vochtig laagje over het oog. Je hoeft je geen zorgen te maken, want de dieren raken niet direct hun oog aan. Er zit een transparant laagje over de ogen, zodat ze wel wat bescherming hebben.</a:t>
            </a:r>
          </a:p>
          <a:p>
            <a:r>
              <a:rPr lang="nl-NL" b="1" dirty="0"/>
              <a:t>Ze kunnen zich camoufleren</a:t>
            </a:r>
          </a:p>
          <a:p>
            <a:r>
              <a:rPr lang="nl-NL" dirty="0"/>
              <a:t>Dacht je dat alleen een kameleon in staat was om zijn kleur te veranderen? Dan heb je het mis, want gekko’s kunnen dit ook. Ze kunnen zich volledig aanpassen aan hun omgeving, zelfs wanneer ze deze omgeving niet kunnen zien. Uit onderzoek blijkt dat de dieren niet hun ogen gebruiken om de juiste camouflagekleur te kiezen. Ze voelen dit aan met hun huid dankzij lichtgevoelige proteïnen. Bepaalde soorten gekko’s zijn gespecialiseerd in bepaalde texturen, waardoor ze zichzelf als mos of steen kunnen vermommen.</a:t>
            </a:r>
          </a:p>
          <a:p>
            <a:r>
              <a:rPr lang="nl-NL" b="1" dirty="0"/>
              <a:t>Sommige soorten kunnen in de lucht glijden</a:t>
            </a:r>
          </a:p>
          <a:p>
            <a:r>
              <a:rPr lang="nl-NL" dirty="0"/>
              <a:t>Er zijn verschillende soorten</a:t>
            </a:r>
            <a:r>
              <a:rPr lang="nl-NL" dirty="0">
                <a:hlinkClick r:id="rId3"/>
              </a:rPr>
              <a:t> vliegende gekko’s</a:t>
            </a:r>
            <a:r>
              <a:rPr lang="nl-NL" dirty="0"/>
              <a:t>. Deze dieren hebben geen vleugels, maar ze kunnen wel moeiteloos door de lucht glijden. Dat doen ze met behulp van grote huidflappen rondom hun poten en staart. Wanneer ze van de ene naar de andere boom springen, kunnen ze met gemak een afstand van 60 meter overbruggen. De dieren zijn zelf maximaal 20 centimeter groot, wat deze lange afstanden een echte prestatie maakt. Veel dierenverzamelaars zijn gek op deze vliegende gekko’s vanwege hun bijzondere kunsten. Toch zijn het niet de beste huisdieren, aangezien ze vrij angstig zijn.</a:t>
            </a:r>
          </a:p>
          <a:p>
            <a:r>
              <a:rPr lang="nl-NL" b="1" dirty="0"/>
              <a:t>De </a:t>
            </a:r>
            <a:r>
              <a:rPr lang="nl-NL" b="1" dirty="0" err="1"/>
              <a:t>Uroplatus</a:t>
            </a:r>
            <a:r>
              <a:rPr lang="nl-NL" b="1" dirty="0"/>
              <a:t> </a:t>
            </a:r>
            <a:r>
              <a:rPr lang="nl-NL" b="1" dirty="0" err="1"/>
              <a:t>phantasticus</a:t>
            </a:r>
            <a:r>
              <a:rPr lang="nl-NL" b="1" dirty="0"/>
              <a:t> lijkt op dode bladeren</a:t>
            </a:r>
          </a:p>
          <a:p>
            <a:r>
              <a:rPr lang="nl-NL" dirty="0"/>
              <a:t>Sommige gekko’s zijn wel heel goed in camouflage. Dat geldt zeker voor de </a:t>
            </a:r>
            <a:r>
              <a:rPr lang="nl-NL" dirty="0" err="1"/>
              <a:t>Uroplatus</a:t>
            </a:r>
            <a:r>
              <a:rPr lang="nl-NL" dirty="0"/>
              <a:t> </a:t>
            </a:r>
            <a:r>
              <a:rPr lang="nl-NL" dirty="0" err="1"/>
              <a:t>phantasticus</a:t>
            </a:r>
            <a:r>
              <a:rPr lang="nl-NL" dirty="0"/>
              <a:t>. Deze dieren leven op </a:t>
            </a:r>
            <a:r>
              <a:rPr lang="nl-NL" dirty="0" err="1"/>
              <a:t>Madagascar</a:t>
            </a:r>
            <a:r>
              <a:rPr lang="nl-NL" dirty="0"/>
              <a:t> en zien eruit als dode bladeren. Hun staart heeft een gekke vorm, alsof het is aangevreten door insecten. Tegelijkertijd hebben ze een donkere kleur, met opvallende aderen en een vlekkerig uiterlijk. Om roofdieren helemaal slim af te zijn, hangen deze dieren het liefste in bomen. Zo lijkt het net alsof er een triest dood blaadje aan de boom hangt, waardoor roofdieren snel op zoek gaan naar een ander hapje.</a:t>
            </a:r>
          </a:p>
          <a:p>
            <a:r>
              <a:rPr lang="nl-NL" dirty="0"/>
              <a:t>Bekijk hier nog meer </a:t>
            </a:r>
            <a:r>
              <a:rPr lang="nl-NL" dirty="0">
                <a:hlinkClick r:id="rId4"/>
              </a:rPr>
              <a:t>dieren die eruit zien als een blaadje</a:t>
            </a:r>
            <a:r>
              <a:rPr lang="nl-NL" dirty="0"/>
              <a:t>.</a:t>
            </a:r>
          </a:p>
          <a:p>
            <a:r>
              <a:rPr lang="nl-NL" b="1" dirty="0"/>
              <a:t>De kleinste gekko is 2 centimeter lang</a:t>
            </a:r>
          </a:p>
          <a:p>
            <a:r>
              <a:rPr lang="nl-NL" dirty="0"/>
              <a:t>Gekko’s zijn nooit heel groot, maar de kleinste soort ter wereld is niet veel groter dan een munt. Dit wordt ook wel de kogelvingergekko (</a:t>
            </a:r>
            <a:r>
              <a:rPr lang="nl-NL" dirty="0" err="1"/>
              <a:t>Sphaerodactylus</a:t>
            </a:r>
            <a:r>
              <a:rPr lang="nl-NL" dirty="0"/>
              <a:t> </a:t>
            </a:r>
            <a:r>
              <a:rPr lang="nl-NL" dirty="0" err="1"/>
              <a:t>ariasae</a:t>
            </a:r>
            <a:r>
              <a:rPr lang="nl-NL" dirty="0"/>
              <a:t>) genoemd. Het is niet alleen de kleinste gekko, maar ook een van de kleinste reptielen op aarde. Ze bereiken een gemiddelde leeftijd van 1,6 centimeter van hun snuit tot het puntje van hun staart. De dieren hebben ook een kleine leefomgeving, want ze komen alleen voor in de Dominicaanse Republiek.</a:t>
            </a:r>
          </a:p>
          <a:p>
            <a:r>
              <a:rPr lang="nl-NL" b="1" dirty="0"/>
              <a:t>De grootste gekko is 35 centimeter</a:t>
            </a:r>
          </a:p>
          <a:p>
            <a:r>
              <a:rPr lang="nl-NL" dirty="0"/>
              <a:t>Een stuk groter is de Nieuw-Caledonische reuzengekko, deze gekko die endemisch voor komt in Nieuw-Caledonië kan </a:t>
            </a:r>
            <a:r>
              <a:rPr lang="nl-NL" dirty="0" err="1"/>
              <a:t>maarliefst</a:t>
            </a:r>
            <a:r>
              <a:rPr lang="nl-NL" dirty="0"/>
              <a:t> 35 centimeter lang worden. </a:t>
            </a:r>
          </a:p>
          <a:p>
            <a:endParaRPr lang="nl-NL" dirty="0"/>
          </a:p>
        </p:txBody>
      </p:sp>
      <p:sp>
        <p:nvSpPr>
          <p:cNvPr id="4" name="Tijdelijke aanduiding voor dianummer 3"/>
          <p:cNvSpPr>
            <a:spLocks noGrp="1"/>
          </p:cNvSpPr>
          <p:nvPr>
            <p:ph type="sldNum" sz="quarter" idx="5"/>
          </p:nvPr>
        </p:nvSpPr>
        <p:spPr/>
        <p:txBody>
          <a:bodyPr/>
          <a:lstStyle/>
          <a:p>
            <a:fld id="{18217F37-5EAB-4316-AFB2-728CDEE40DAE}" type="slidenum">
              <a:rPr lang="nl-NL" smtClean="0"/>
              <a:t>9</a:t>
            </a:fld>
            <a:endParaRPr lang="nl-NL"/>
          </a:p>
        </p:txBody>
      </p:sp>
    </p:spTree>
    <p:extLst>
      <p:ext uri="{BB962C8B-B14F-4D97-AF65-F5344CB8AC3E}">
        <p14:creationId xmlns:p14="http://schemas.microsoft.com/office/powerpoint/2010/main" val="18083922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hasCustomPrompt="1"/>
          </p:nvPr>
        </p:nvSpPr>
        <p:spPr>
          <a:xfrm>
            <a:off x="1371600" y="1803405"/>
            <a:ext cx="9448800" cy="1825096"/>
          </a:xfrm>
        </p:spPr>
        <p:txBody>
          <a:bodyPr rtlCol="0" anchor="b">
            <a:normAutofit/>
          </a:bodyPr>
          <a:lstStyle>
            <a:lvl1pPr algn="l">
              <a:defRPr sz="6000"/>
            </a:lvl1pPr>
          </a:lstStyle>
          <a:p>
            <a:pPr rtl="0"/>
            <a:r>
              <a:rPr lang="nl-NL" noProof="0"/>
              <a:t>Klik om de titelstijl van het model te bewerken</a:t>
            </a:r>
          </a:p>
        </p:txBody>
      </p:sp>
      <p:sp>
        <p:nvSpPr>
          <p:cNvPr id="3" name="Subtitel 2"/>
          <p:cNvSpPr>
            <a:spLocks noGrp="1"/>
          </p:cNvSpPr>
          <p:nvPr>
            <p:ph type="subTitle" idx="1" hasCustomPrompt="1"/>
          </p:nvPr>
        </p:nvSpPr>
        <p:spPr>
          <a:xfrm>
            <a:off x="1371600" y="3632201"/>
            <a:ext cx="9448800" cy="685800"/>
          </a:xfrm>
        </p:spPr>
        <p:txBody>
          <a:bodyPr rtlCol="0">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nl-NL" noProof="0"/>
              <a:t>Klik om de subtitelstijl van het model te bewerken</a:t>
            </a:r>
          </a:p>
        </p:txBody>
      </p:sp>
      <p:sp>
        <p:nvSpPr>
          <p:cNvPr id="4" name="Tijdelijke aanduiding voor datum 3"/>
          <p:cNvSpPr>
            <a:spLocks noGrp="1"/>
          </p:cNvSpPr>
          <p:nvPr>
            <p:ph type="dt" sz="half" idx="10"/>
          </p:nvPr>
        </p:nvSpPr>
        <p:spPr>
          <a:xfrm>
            <a:off x="7909561" y="4314328"/>
            <a:ext cx="2910840" cy="374642"/>
          </a:xfrm>
        </p:spPr>
        <p:txBody>
          <a:bodyPr rtlCol="0"/>
          <a:lstStyle/>
          <a:p>
            <a:pPr rtl="0"/>
            <a:fld id="{499E54BC-953D-4537-86A0-5D720EB99FD3}" type="datetime1">
              <a:rPr lang="nl-NL" noProof="0" smtClean="0"/>
              <a:t>16-4-2021</a:t>
            </a:fld>
            <a:endParaRPr lang="nl-NL" noProof="0"/>
          </a:p>
        </p:txBody>
      </p:sp>
      <p:sp>
        <p:nvSpPr>
          <p:cNvPr id="5" name="Tijdelijke aanduiding voor voettekst 4"/>
          <p:cNvSpPr>
            <a:spLocks noGrp="1"/>
          </p:cNvSpPr>
          <p:nvPr>
            <p:ph type="ftr" sz="quarter" idx="11"/>
          </p:nvPr>
        </p:nvSpPr>
        <p:spPr>
          <a:xfrm>
            <a:off x="1371600" y="4323845"/>
            <a:ext cx="6400800" cy="365125"/>
          </a:xfrm>
        </p:spPr>
        <p:txBody>
          <a:bodyPr rtlCol="0"/>
          <a:lstStyle/>
          <a:p>
            <a:pPr rtl="0"/>
            <a:r>
              <a:rPr lang="nl-NL" noProof="0"/>
              <a:t>
              </a:t>
            </a:r>
          </a:p>
        </p:txBody>
      </p:sp>
      <p:sp>
        <p:nvSpPr>
          <p:cNvPr id="6" name="Tijdelijke aanduiding voor dianummer 5"/>
          <p:cNvSpPr>
            <a:spLocks noGrp="1"/>
          </p:cNvSpPr>
          <p:nvPr>
            <p:ph type="sldNum" sz="quarter" idx="12"/>
          </p:nvPr>
        </p:nvSpPr>
        <p:spPr>
          <a:xfrm>
            <a:off x="8077200" y="1430866"/>
            <a:ext cx="2743200" cy="365125"/>
          </a:xfrm>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23675148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a-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5777" y="4697360"/>
            <a:ext cx="10822034" cy="819355"/>
          </a:xfrm>
        </p:spPr>
        <p:txBody>
          <a:bodyPr rtlCol="0" anchor="b"/>
          <a:lstStyle>
            <a:lvl1pPr algn="l">
              <a:defRPr sz="320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681727" y="941439"/>
            <a:ext cx="10821840" cy="3478161"/>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685800" y="5516715"/>
            <a:ext cx="10820400" cy="701969"/>
          </a:xfrm>
        </p:spPr>
        <p:txBody>
          <a:bodyPr rtlCol="0"/>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p:txBody>
          <a:bodyPr rtlCol="0"/>
          <a:lstStyle/>
          <a:p>
            <a:pPr rtl="0"/>
            <a:fld id="{AB1AE968-FB8B-4BE3-8BE1-056A2DB0FFD4}" type="datetime1">
              <a:rPr lang="nl-NL" noProof="0" smtClean="0"/>
              <a:t>16-4-2021</a:t>
            </a:fld>
            <a:endParaRPr lang="nl-NL" noProof="0"/>
          </a:p>
        </p:txBody>
      </p:sp>
      <p:sp>
        <p:nvSpPr>
          <p:cNvPr id="6" name="Tijdelijke aanduiding voor voettekst 5"/>
          <p:cNvSpPr>
            <a:spLocks noGrp="1"/>
          </p:cNvSpPr>
          <p:nvPr>
            <p:ph type="ftr" sz="quarter" idx="11"/>
          </p:nvPr>
        </p:nvSpPr>
        <p:spPr/>
        <p:txBody>
          <a:bodyPr rtlCol="0"/>
          <a:lstStyle/>
          <a:p>
            <a:pPr rtl="0"/>
            <a:r>
              <a:rPr lang="nl-NL" noProof="0"/>
              <a:t>
              </a:t>
            </a:r>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pPr rtl="0"/>
              <a:t>‹nr.›</a:t>
            </a:fld>
            <a:endParaRPr lang="nl-NL" noProof="0"/>
          </a:p>
        </p:txBody>
      </p:sp>
    </p:spTree>
    <p:extLst>
      <p:ext uri="{BB962C8B-B14F-4D97-AF65-F5344CB8AC3E}">
        <p14:creationId xmlns:p14="http://schemas.microsoft.com/office/powerpoint/2010/main" val="30222328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el en bijschrift">
    <p:spTree>
      <p:nvGrpSpPr>
        <p:cNvPr id="1" name=""/>
        <p:cNvGrpSpPr/>
        <p:nvPr/>
      </p:nvGrpSpPr>
      <p:grpSpPr>
        <a:xfrm>
          <a:off x="0" y="0"/>
          <a:ext cx="0" cy="0"/>
          <a:chOff x="0" y="0"/>
          <a:chExt cx="0" cy="0"/>
        </a:xfrm>
      </p:grpSpPr>
      <p:pic>
        <p:nvPicPr>
          <p:cNvPr id="8" name="Afbeelding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el 1"/>
          <p:cNvSpPr>
            <a:spLocks noGrp="1"/>
          </p:cNvSpPr>
          <p:nvPr>
            <p:ph type="title" hasCustomPrompt="1"/>
          </p:nvPr>
        </p:nvSpPr>
        <p:spPr>
          <a:xfrm>
            <a:off x="685800" y="753532"/>
            <a:ext cx="10820400" cy="2802467"/>
          </a:xfrm>
        </p:spPr>
        <p:txBody>
          <a:bodyPr rtlCol="0" anchor="ctr"/>
          <a:lstStyle>
            <a:lvl1pPr algn="l">
              <a:defRPr sz="3200"/>
            </a:lvl1pPr>
          </a:lstStyle>
          <a:p>
            <a:pPr rtl="0"/>
            <a:r>
              <a:rPr lang="nl-NL" noProof="0"/>
              <a:t>Klik om de titelstijl van het model te bewerken</a:t>
            </a:r>
          </a:p>
        </p:txBody>
      </p:sp>
      <p:sp>
        <p:nvSpPr>
          <p:cNvPr id="4" name="Tijdelijke aanduiding voor tekst 3"/>
          <p:cNvSpPr>
            <a:spLocks noGrp="1"/>
          </p:cNvSpPr>
          <p:nvPr>
            <p:ph type="body" sz="half" idx="2" hasCustomPrompt="1"/>
          </p:nvPr>
        </p:nvSpPr>
        <p:spPr>
          <a:xfrm>
            <a:off x="1024467" y="3649133"/>
            <a:ext cx="10130516" cy="999067"/>
          </a:xfrm>
        </p:spPr>
        <p:txBody>
          <a:bodyPr rtlCol="0"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a:xfrm>
            <a:off x="7814452" y="381000"/>
            <a:ext cx="2910840" cy="365125"/>
          </a:xfrm>
        </p:spPr>
        <p:txBody>
          <a:bodyPr rtlCol="0"/>
          <a:lstStyle>
            <a:lvl1pPr algn="r">
              <a:defRPr/>
            </a:lvl1pPr>
          </a:lstStyle>
          <a:p>
            <a:pPr rtl="0"/>
            <a:fld id="{1A4B997C-4927-4388-813E-C664503668B9}" type="datetime1">
              <a:rPr lang="nl-NL" noProof="0" smtClean="0"/>
              <a:t>16-4-2021</a:t>
            </a:fld>
            <a:endParaRPr lang="nl-NL" noProof="0"/>
          </a:p>
        </p:txBody>
      </p:sp>
      <p:sp>
        <p:nvSpPr>
          <p:cNvPr id="6" name="Tijdelijke aanduiding voor voettekst 5"/>
          <p:cNvSpPr>
            <a:spLocks noGrp="1"/>
          </p:cNvSpPr>
          <p:nvPr>
            <p:ph type="ftr" sz="quarter" idx="11"/>
          </p:nvPr>
        </p:nvSpPr>
        <p:spPr>
          <a:xfrm>
            <a:off x="685800" y="379941"/>
            <a:ext cx="6991492" cy="365125"/>
          </a:xfrm>
        </p:spPr>
        <p:txBody>
          <a:bodyPr rtlCol="0"/>
          <a:lstStyle/>
          <a:p>
            <a:pPr rtl="0"/>
            <a:r>
              <a:rPr lang="nl-NL" noProof="0"/>
              <a:t>
              </a:t>
            </a:r>
          </a:p>
        </p:txBody>
      </p:sp>
      <p:sp>
        <p:nvSpPr>
          <p:cNvPr id="7" name="Tijdelijke aanduiding voor dianummer 6"/>
          <p:cNvSpPr>
            <a:spLocks noGrp="1"/>
          </p:cNvSpPr>
          <p:nvPr>
            <p:ph type="sldNum" sz="quarter" idx="12"/>
          </p:nvPr>
        </p:nvSpPr>
        <p:spPr>
          <a:xfrm>
            <a:off x="10862452" y="381000"/>
            <a:ext cx="643748" cy="365125"/>
          </a:xfrm>
        </p:spPr>
        <p:txBody>
          <a:bodyPr rtlCol="0"/>
          <a:lstStyle/>
          <a:p>
            <a:pPr rtl="0"/>
            <a:fld id="{6D22F896-40B5-4ADD-8801-0D06FADFA095}" type="slidenum">
              <a:rPr lang="nl-NL" noProof="0" smtClean="0"/>
              <a:pPr rtl="0"/>
              <a:t>‹nr.›</a:t>
            </a:fld>
            <a:endParaRPr lang="nl-NL" noProof="0"/>
          </a:p>
        </p:txBody>
      </p:sp>
    </p:spTree>
    <p:extLst>
      <p:ext uri="{BB962C8B-B14F-4D97-AF65-F5344CB8AC3E}">
        <p14:creationId xmlns:p14="http://schemas.microsoft.com/office/powerpoint/2010/main" val="2441873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at met bijschrift">
    <p:spTree>
      <p:nvGrpSpPr>
        <p:cNvPr id="1" name=""/>
        <p:cNvGrpSpPr/>
        <p:nvPr/>
      </p:nvGrpSpPr>
      <p:grpSpPr>
        <a:xfrm>
          <a:off x="0" y="0"/>
          <a:ext cx="0" cy="0"/>
          <a:chOff x="0" y="0"/>
          <a:chExt cx="0" cy="0"/>
        </a:xfrm>
      </p:grpSpPr>
      <p:pic>
        <p:nvPicPr>
          <p:cNvPr id="13" name="Afbeelding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el 1"/>
          <p:cNvSpPr>
            <a:spLocks noGrp="1"/>
          </p:cNvSpPr>
          <p:nvPr>
            <p:ph type="title" hasCustomPrompt="1"/>
          </p:nvPr>
        </p:nvSpPr>
        <p:spPr>
          <a:xfrm>
            <a:off x="1024467" y="753533"/>
            <a:ext cx="10151533" cy="2604495"/>
          </a:xfrm>
        </p:spPr>
        <p:txBody>
          <a:bodyPr rtlCol="0" anchor="ctr"/>
          <a:lstStyle>
            <a:lvl1pPr algn="l">
              <a:defRPr sz="3200"/>
            </a:lvl1pPr>
          </a:lstStyle>
          <a:p>
            <a:pPr rtl="0"/>
            <a:r>
              <a:rPr lang="nl-NL" noProof="0"/>
              <a:t>Klik om de titelstijl van het model te bewerken</a:t>
            </a:r>
          </a:p>
        </p:txBody>
      </p:sp>
      <p:sp>
        <p:nvSpPr>
          <p:cNvPr id="12" name="Tijdelijke aanduiding voor tekst 3"/>
          <p:cNvSpPr>
            <a:spLocks noGrp="1"/>
          </p:cNvSpPr>
          <p:nvPr>
            <p:ph type="body" sz="half" idx="13" hasCustomPrompt="1"/>
          </p:nvPr>
        </p:nvSpPr>
        <p:spPr>
          <a:xfrm>
            <a:off x="1303865" y="3365556"/>
            <a:ext cx="9592736" cy="444443"/>
          </a:xfrm>
        </p:spPr>
        <p:txBody>
          <a:bodyPr rtlCol="0"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4" name="Tijdelijke aanduiding voor tekst 3"/>
          <p:cNvSpPr>
            <a:spLocks noGrp="1"/>
          </p:cNvSpPr>
          <p:nvPr>
            <p:ph type="body" sz="half" idx="2" hasCustomPrompt="1"/>
          </p:nvPr>
        </p:nvSpPr>
        <p:spPr>
          <a:xfrm>
            <a:off x="1024467" y="3959862"/>
            <a:ext cx="10151533" cy="679871"/>
          </a:xfrm>
        </p:spPr>
        <p:txBody>
          <a:bodyPr rtlCol="0"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a:xfrm>
            <a:off x="7814452" y="381000"/>
            <a:ext cx="2910840" cy="365125"/>
          </a:xfrm>
        </p:spPr>
        <p:txBody>
          <a:bodyPr rtlCol="0"/>
          <a:lstStyle>
            <a:lvl1pPr algn="r">
              <a:defRPr/>
            </a:lvl1pPr>
          </a:lstStyle>
          <a:p>
            <a:pPr rtl="0"/>
            <a:fld id="{54B0511F-FC8F-4D48-9BC5-6A5BB0A3FC20}" type="datetime1">
              <a:rPr lang="nl-NL" noProof="0" smtClean="0"/>
              <a:t>16-4-2021</a:t>
            </a:fld>
            <a:endParaRPr lang="nl-NL" noProof="0"/>
          </a:p>
        </p:txBody>
      </p:sp>
      <p:sp>
        <p:nvSpPr>
          <p:cNvPr id="6" name="Tijdelijke aanduiding voor voettekst 5"/>
          <p:cNvSpPr>
            <a:spLocks noGrp="1"/>
          </p:cNvSpPr>
          <p:nvPr>
            <p:ph type="ftr" sz="quarter" idx="11"/>
          </p:nvPr>
        </p:nvSpPr>
        <p:spPr>
          <a:xfrm>
            <a:off x="685800" y="379941"/>
            <a:ext cx="6991492" cy="365125"/>
          </a:xfrm>
        </p:spPr>
        <p:txBody>
          <a:bodyPr rtlCol="0"/>
          <a:lstStyle/>
          <a:p>
            <a:pPr rtl="0"/>
            <a:r>
              <a:rPr lang="nl-NL" noProof="0"/>
              <a:t>
              </a:t>
            </a:r>
          </a:p>
        </p:txBody>
      </p:sp>
      <p:sp>
        <p:nvSpPr>
          <p:cNvPr id="7" name="Tijdelijke aanduiding voor dianummer 6"/>
          <p:cNvSpPr>
            <a:spLocks noGrp="1"/>
          </p:cNvSpPr>
          <p:nvPr>
            <p:ph type="sldNum" sz="quarter" idx="12"/>
          </p:nvPr>
        </p:nvSpPr>
        <p:spPr>
          <a:xfrm>
            <a:off x="10862452" y="381000"/>
            <a:ext cx="643748" cy="365125"/>
          </a:xfrm>
        </p:spPr>
        <p:txBody>
          <a:bodyPr rtlCol="0"/>
          <a:lstStyle/>
          <a:p>
            <a:pPr rtl="0"/>
            <a:fld id="{6D22F896-40B5-4ADD-8801-0D06FADFA095}" type="slidenum">
              <a:rPr lang="nl-NL" noProof="0" smtClean="0"/>
              <a:pPr rtl="0"/>
              <a:t>‹nr.›</a:t>
            </a:fld>
            <a:endParaRPr lang="nl-NL" noProof="0"/>
          </a:p>
        </p:txBody>
      </p:sp>
      <p:sp>
        <p:nvSpPr>
          <p:cNvPr id="9" name="Tekstvak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nl-NL" sz="8000" noProof="0">
                <a:solidFill>
                  <a:schemeClr val="tx1"/>
                </a:solidFill>
                <a:effectLst/>
              </a:rPr>
              <a:t>‘</a:t>
            </a:r>
          </a:p>
        </p:txBody>
      </p:sp>
      <p:sp>
        <p:nvSpPr>
          <p:cNvPr id="10" name="Tekstvak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nl-NL" sz="8000" noProof="0">
                <a:solidFill>
                  <a:schemeClr val="tx1"/>
                </a:solidFill>
                <a:effectLst/>
              </a:rPr>
              <a:t>’</a:t>
            </a:r>
          </a:p>
        </p:txBody>
      </p:sp>
    </p:spTree>
    <p:extLst>
      <p:ext uri="{BB962C8B-B14F-4D97-AF65-F5344CB8AC3E}">
        <p14:creationId xmlns:p14="http://schemas.microsoft.com/office/powerpoint/2010/main" val="30436612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amkaartje">
    <p:spTree>
      <p:nvGrpSpPr>
        <p:cNvPr id="1" name=""/>
        <p:cNvGrpSpPr/>
        <p:nvPr/>
      </p:nvGrpSpPr>
      <p:grpSpPr>
        <a:xfrm>
          <a:off x="0" y="0"/>
          <a:ext cx="0" cy="0"/>
          <a:chOff x="0" y="0"/>
          <a:chExt cx="0" cy="0"/>
        </a:xfrm>
      </p:grpSpPr>
      <p:pic>
        <p:nvPicPr>
          <p:cNvPr id="9" name="Afbeelding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el 1"/>
          <p:cNvSpPr>
            <a:spLocks noGrp="1"/>
          </p:cNvSpPr>
          <p:nvPr>
            <p:ph type="title" hasCustomPrompt="1"/>
          </p:nvPr>
        </p:nvSpPr>
        <p:spPr>
          <a:xfrm>
            <a:off x="1024495" y="1124701"/>
            <a:ext cx="10146186" cy="2511835"/>
          </a:xfrm>
        </p:spPr>
        <p:txBody>
          <a:bodyPr rtlCol="0" anchor="b"/>
          <a:lstStyle>
            <a:lvl1pPr algn="l">
              <a:defRPr sz="3200"/>
            </a:lvl1pPr>
          </a:lstStyle>
          <a:p>
            <a:pPr rtl="0"/>
            <a:r>
              <a:rPr lang="nl-NL" noProof="0"/>
              <a:t>Klik om de titelstijl van het model te bewerken</a:t>
            </a:r>
          </a:p>
        </p:txBody>
      </p:sp>
      <p:sp>
        <p:nvSpPr>
          <p:cNvPr id="4" name="Tijdelijke aanduiding voor tekst 3"/>
          <p:cNvSpPr>
            <a:spLocks noGrp="1"/>
          </p:cNvSpPr>
          <p:nvPr>
            <p:ph type="body" sz="half" idx="2" hasCustomPrompt="1"/>
          </p:nvPr>
        </p:nvSpPr>
        <p:spPr>
          <a:xfrm>
            <a:off x="1024467" y="3648315"/>
            <a:ext cx="10144654" cy="999885"/>
          </a:xfrm>
        </p:spPr>
        <p:txBody>
          <a:bodyPr rtlCol="0"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a:xfrm>
            <a:off x="7814452" y="378883"/>
            <a:ext cx="2910840" cy="365125"/>
          </a:xfrm>
        </p:spPr>
        <p:txBody>
          <a:bodyPr rtlCol="0"/>
          <a:lstStyle>
            <a:lvl1pPr algn="r">
              <a:defRPr/>
            </a:lvl1pPr>
          </a:lstStyle>
          <a:p>
            <a:pPr rtl="0"/>
            <a:fld id="{306FCD3C-BF17-42CD-96F8-5DD8A5531F46}" type="datetime1">
              <a:rPr lang="nl-NL" noProof="0" smtClean="0"/>
              <a:t>16-4-2021</a:t>
            </a:fld>
            <a:endParaRPr lang="nl-NL" noProof="0"/>
          </a:p>
        </p:txBody>
      </p:sp>
      <p:sp>
        <p:nvSpPr>
          <p:cNvPr id="6" name="Tijdelijke aanduiding voor voettekst 5"/>
          <p:cNvSpPr>
            <a:spLocks noGrp="1"/>
          </p:cNvSpPr>
          <p:nvPr>
            <p:ph type="ftr" sz="quarter" idx="11"/>
          </p:nvPr>
        </p:nvSpPr>
        <p:spPr>
          <a:xfrm>
            <a:off x="685800" y="378883"/>
            <a:ext cx="6991492" cy="365125"/>
          </a:xfrm>
        </p:spPr>
        <p:txBody>
          <a:bodyPr rtlCol="0"/>
          <a:lstStyle/>
          <a:p>
            <a:pPr rtl="0"/>
            <a:r>
              <a:rPr lang="nl-NL" noProof="0"/>
              <a:t>
              </a:t>
            </a:r>
          </a:p>
        </p:txBody>
      </p:sp>
      <p:sp>
        <p:nvSpPr>
          <p:cNvPr id="7" name="Tijdelijke aanduiding voor dianummer 6"/>
          <p:cNvSpPr>
            <a:spLocks noGrp="1"/>
          </p:cNvSpPr>
          <p:nvPr>
            <p:ph type="sldNum" sz="quarter" idx="12"/>
          </p:nvPr>
        </p:nvSpPr>
        <p:spPr>
          <a:xfrm>
            <a:off x="10862452" y="381000"/>
            <a:ext cx="643748" cy="365125"/>
          </a:xfrm>
        </p:spPr>
        <p:txBody>
          <a:bodyPr rtlCol="0"/>
          <a:lstStyle/>
          <a:p>
            <a:pPr rtl="0"/>
            <a:fld id="{6D22F896-40B5-4ADD-8801-0D06FADFA095}" type="slidenum">
              <a:rPr lang="nl-NL" noProof="0" smtClean="0"/>
              <a:pPr rtl="0"/>
              <a:t>‹nr.›</a:t>
            </a:fld>
            <a:endParaRPr lang="nl-NL" noProof="0"/>
          </a:p>
        </p:txBody>
      </p:sp>
    </p:spTree>
    <p:extLst>
      <p:ext uri="{BB962C8B-B14F-4D97-AF65-F5344CB8AC3E}">
        <p14:creationId xmlns:p14="http://schemas.microsoft.com/office/powerpoint/2010/main" val="38668322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ommen">
    <p:spTree>
      <p:nvGrpSpPr>
        <p:cNvPr id="1" name=""/>
        <p:cNvGrpSpPr/>
        <p:nvPr/>
      </p:nvGrpSpPr>
      <p:grpSpPr>
        <a:xfrm>
          <a:off x="0" y="0"/>
          <a:ext cx="0" cy="0"/>
          <a:chOff x="0" y="0"/>
          <a:chExt cx="0" cy="0"/>
        </a:xfrm>
      </p:grpSpPr>
      <p:sp>
        <p:nvSpPr>
          <p:cNvPr id="15" name="Titel 1"/>
          <p:cNvSpPr>
            <a:spLocks noGrp="1"/>
          </p:cNvSpPr>
          <p:nvPr>
            <p:ph type="title" hasCustomPrompt="1"/>
          </p:nvPr>
        </p:nvSpPr>
        <p:spPr>
          <a:xfrm>
            <a:off x="2895600" y="761999"/>
            <a:ext cx="8610599" cy="1303867"/>
          </a:xfrm>
        </p:spPr>
        <p:txBody>
          <a:bodyPr rtlCol="0"/>
          <a:lstStyle/>
          <a:p>
            <a:pPr rtl="0"/>
            <a:r>
              <a:rPr lang="nl-NL" noProof="0"/>
              <a:t>Klik om de titelstijl van het model te bewerken</a:t>
            </a:r>
          </a:p>
        </p:txBody>
      </p:sp>
      <p:sp>
        <p:nvSpPr>
          <p:cNvPr id="7" name="Tijdelijke aanduiding voor tekst 2"/>
          <p:cNvSpPr>
            <a:spLocks noGrp="1"/>
          </p:cNvSpPr>
          <p:nvPr>
            <p:ph type="body" idx="1" hasCustomPrompt="1"/>
          </p:nvPr>
        </p:nvSpPr>
        <p:spPr>
          <a:xfrm>
            <a:off x="685800" y="2202080"/>
            <a:ext cx="3456432" cy="617320"/>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8" name="Tijdelijke aanduiding voor tekst 3"/>
          <p:cNvSpPr>
            <a:spLocks noGrp="1"/>
          </p:cNvSpPr>
          <p:nvPr>
            <p:ph type="body" sz="half" idx="15" hasCustomPrompt="1"/>
          </p:nvPr>
        </p:nvSpPr>
        <p:spPr>
          <a:xfrm>
            <a:off x="685799"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9" name="Tijdelijke aanduiding voor tekst 4"/>
          <p:cNvSpPr>
            <a:spLocks noGrp="1"/>
          </p:cNvSpPr>
          <p:nvPr>
            <p:ph type="body" sz="quarter" idx="3" hasCustomPrompt="1"/>
          </p:nvPr>
        </p:nvSpPr>
        <p:spPr>
          <a:xfrm>
            <a:off x="4368800" y="2201333"/>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10" name="Tijdelijke aanduiding voor tekst 3"/>
          <p:cNvSpPr>
            <a:spLocks noGrp="1"/>
          </p:cNvSpPr>
          <p:nvPr>
            <p:ph type="body" sz="half" idx="16" hasCustomPrompt="1"/>
          </p:nvPr>
        </p:nvSpPr>
        <p:spPr>
          <a:xfrm>
            <a:off x="4366858" y="2904067"/>
            <a:ext cx="3456432" cy="3314618"/>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11" name="Tijdelijke aanduiding voor tekst 4"/>
          <p:cNvSpPr>
            <a:spLocks noGrp="1"/>
          </p:cNvSpPr>
          <p:nvPr>
            <p:ph type="body" sz="quarter" idx="13" hasCustomPrompt="1"/>
          </p:nvPr>
        </p:nvSpPr>
        <p:spPr>
          <a:xfrm>
            <a:off x="8051800" y="2192866"/>
            <a:ext cx="3456432" cy="626534"/>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12" name="Tijdelijke aanduiding voor tekst 3"/>
          <p:cNvSpPr>
            <a:spLocks noGrp="1"/>
          </p:cNvSpPr>
          <p:nvPr>
            <p:ph type="body" sz="half" idx="17" hasCustomPrompt="1"/>
          </p:nvPr>
        </p:nvSpPr>
        <p:spPr>
          <a:xfrm>
            <a:off x="8051801" y="2904565"/>
            <a:ext cx="3456432" cy="3314132"/>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3" name="Tijdelijke aanduiding voor datum 2"/>
          <p:cNvSpPr>
            <a:spLocks noGrp="1"/>
          </p:cNvSpPr>
          <p:nvPr>
            <p:ph type="dt" sz="half" idx="10"/>
          </p:nvPr>
        </p:nvSpPr>
        <p:spPr/>
        <p:txBody>
          <a:bodyPr rtlCol="0"/>
          <a:lstStyle/>
          <a:p>
            <a:pPr rtl="0"/>
            <a:fld id="{6DD4BD90-A564-45BE-8C2B-EACCC2B1E008}" type="datetime1">
              <a:rPr lang="nl-NL" noProof="0" smtClean="0"/>
              <a:t>16-4-2021</a:t>
            </a:fld>
            <a:endParaRPr lang="nl-NL" noProof="0"/>
          </a:p>
        </p:txBody>
      </p:sp>
      <p:sp>
        <p:nvSpPr>
          <p:cNvPr id="4" name="Tijdelijke aanduiding voor voettekst 3"/>
          <p:cNvSpPr>
            <a:spLocks noGrp="1"/>
          </p:cNvSpPr>
          <p:nvPr>
            <p:ph type="ftr" sz="quarter" idx="11"/>
          </p:nvPr>
        </p:nvSpPr>
        <p:spPr/>
        <p:txBody>
          <a:bodyPr rtlCol="0"/>
          <a:lstStyle/>
          <a:p>
            <a:pPr rtl="0"/>
            <a:r>
              <a:rPr lang="nl-NL" noProof="0"/>
              <a:t>
              </a:t>
            </a:r>
          </a:p>
        </p:txBody>
      </p:sp>
      <p:sp>
        <p:nvSpPr>
          <p:cNvPr id="5" name="Tijdelijke aanduiding voor dianummer 4"/>
          <p:cNvSpPr>
            <a:spLocks noGrp="1"/>
          </p:cNvSpPr>
          <p:nvPr>
            <p:ph type="sldNum" sz="quarter" idx="12"/>
          </p:nvPr>
        </p:nvSpPr>
        <p:spPr/>
        <p:txBody>
          <a:bodyPr rtlCol="0"/>
          <a:lstStyle/>
          <a:p>
            <a:pPr rtl="0"/>
            <a:fld id="{6D22F896-40B5-4ADD-8801-0D06FADFA095}" type="slidenum">
              <a:rPr lang="nl-NL" noProof="0" smtClean="0"/>
              <a:pPr rtl="0"/>
              <a:t>‹nr.›</a:t>
            </a:fld>
            <a:endParaRPr lang="nl-NL" noProof="0"/>
          </a:p>
        </p:txBody>
      </p:sp>
    </p:spTree>
    <p:extLst>
      <p:ext uri="{BB962C8B-B14F-4D97-AF65-F5344CB8AC3E}">
        <p14:creationId xmlns:p14="http://schemas.microsoft.com/office/powerpoint/2010/main" val="7275230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afbeeldingskolommen">
    <p:spTree>
      <p:nvGrpSpPr>
        <p:cNvPr id="1" name=""/>
        <p:cNvGrpSpPr/>
        <p:nvPr/>
      </p:nvGrpSpPr>
      <p:grpSpPr>
        <a:xfrm>
          <a:off x="0" y="0"/>
          <a:ext cx="0" cy="0"/>
          <a:chOff x="0" y="0"/>
          <a:chExt cx="0" cy="0"/>
        </a:xfrm>
      </p:grpSpPr>
      <p:sp>
        <p:nvSpPr>
          <p:cNvPr id="30" name="Titel 1"/>
          <p:cNvSpPr>
            <a:spLocks noGrp="1"/>
          </p:cNvSpPr>
          <p:nvPr>
            <p:ph type="title" hasCustomPrompt="1"/>
          </p:nvPr>
        </p:nvSpPr>
        <p:spPr>
          <a:xfrm>
            <a:off x="2895600" y="762000"/>
            <a:ext cx="8610599" cy="1295400"/>
          </a:xfrm>
        </p:spPr>
        <p:txBody>
          <a:bodyPr rtlCol="0"/>
          <a:lstStyle/>
          <a:p>
            <a:pPr rtl="0"/>
            <a:r>
              <a:rPr lang="nl-NL" noProof="0"/>
              <a:t>Klik om de titelstijl van het model te bewerken</a:t>
            </a:r>
          </a:p>
        </p:txBody>
      </p:sp>
      <p:sp>
        <p:nvSpPr>
          <p:cNvPr id="19" name="Tijdelijke aanduiding voor tekst 2"/>
          <p:cNvSpPr>
            <a:spLocks noGrp="1"/>
          </p:cNvSpPr>
          <p:nvPr>
            <p:ph type="body" idx="1" hasCustomPrompt="1"/>
          </p:nvPr>
        </p:nvSpPr>
        <p:spPr>
          <a:xfrm>
            <a:off x="688618" y="4191000"/>
            <a:ext cx="3451582"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20" name="Tijdelijke aanduiding voor afbeelding 2"/>
          <p:cNvSpPr>
            <a:spLocks noGrp="1" noChangeAspect="1"/>
          </p:cNvSpPr>
          <p:nvPr>
            <p:ph type="pic" idx="15" hasCustomPrompt="1"/>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noProof="0"/>
              <a:t>Klik op pictogram om afbeelding toe te voegen</a:t>
            </a:r>
          </a:p>
        </p:txBody>
      </p:sp>
      <p:sp>
        <p:nvSpPr>
          <p:cNvPr id="21" name="Tijdelijke aanduiding voor tekst 3"/>
          <p:cNvSpPr>
            <a:spLocks noGrp="1"/>
          </p:cNvSpPr>
          <p:nvPr>
            <p:ph type="body" sz="half" idx="18" hasCustomPrompt="1"/>
          </p:nvPr>
        </p:nvSpPr>
        <p:spPr>
          <a:xfrm>
            <a:off x="688618" y="4873764"/>
            <a:ext cx="3451582"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22" name="Tijdelijke aanduiding voor tekst 4"/>
          <p:cNvSpPr>
            <a:spLocks noGrp="1"/>
          </p:cNvSpPr>
          <p:nvPr>
            <p:ph type="body" sz="quarter" idx="3" hasCustomPrompt="1"/>
          </p:nvPr>
        </p:nvSpPr>
        <p:spPr>
          <a:xfrm>
            <a:off x="4374263" y="4191000"/>
            <a:ext cx="3448935"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23" name="Tijdelijke aanduiding voor afbeelding 2"/>
          <p:cNvSpPr>
            <a:spLocks noGrp="1" noChangeAspect="1"/>
          </p:cNvSpPr>
          <p:nvPr>
            <p:ph type="pic" idx="21" hasCustomPrompt="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noProof="0"/>
              <a:t>Klik op pictogram om afbeelding toe te voegen</a:t>
            </a:r>
          </a:p>
        </p:txBody>
      </p:sp>
      <p:sp>
        <p:nvSpPr>
          <p:cNvPr id="24" name="Tijdelijke aanduiding voor tekst 3"/>
          <p:cNvSpPr>
            <a:spLocks noGrp="1"/>
          </p:cNvSpPr>
          <p:nvPr>
            <p:ph type="body" sz="half" idx="19" hasCustomPrompt="1"/>
          </p:nvPr>
        </p:nvSpPr>
        <p:spPr>
          <a:xfrm>
            <a:off x="4374264" y="4873763"/>
            <a:ext cx="344893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25" name="Tijdelijke aanduiding voor tekst 4"/>
          <p:cNvSpPr>
            <a:spLocks noGrp="1"/>
          </p:cNvSpPr>
          <p:nvPr>
            <p:ph type="body" sz="quarter" idx="13" hasCustomPrompt="1"/>
          </p:nvPr>
        </p:nvSpPr>
        <p:spPr>
          <a:xfrm>
            <a:off x="8049731" y="4191000"/>
            <a:ext cx="3456469" cy="682765"/>
          </a:xfrm>
        </p:spPr>
        <p:txBody>
          <a:bodyPr rtlCol="0"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26" name="Tijdelijke aanduiding voor afbeelding 2"/>
          <p:cNvSpPr>
            <a:spLocks noGrp="1" noChangeAspect="1"/>
          </p:cNvSpPr>
          <p:nvPr>
            <p:ph type="pic" idx="22" hasCustomPrompt="1"/>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nl-NL" noProof="0"/>
              <a:t>Klik op pictogram om afbeelding toe te voegen</a:t>
            </a:r>
          </a:p>
        </p:txBody>
      </p:sp>
      <p:sp>
        <p:nvSpPr>
          <p:cNvPr id="27" name="Tijdelijke aanduiding voor tekst 3"/>
          <p:cNvSpPr>
            <a:spLocks noGrp="1"/>
          </p:cNvSpPr>
          <p:nvPr>
            <p:ph type="body" sz="half" idx="20" hasCustomPrompt="1"/>
          </p:nvPr>
        </p:nvSpPr>
        <p:spPr>
          <a:xfrm>
            <a:off x="8049731" y="4873761"/>
            <a:ext cx="3452445" cy="1344921"/>
          </a:xfrm>
        </p:spPr>
        <p:txBody>
          <a:bodyPr rtlCol="0"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nl-NL" noProof="0"/>
              <a:t>Tekststijlen van het model bewerken</a:t>
            </a:r>
          </a:p>
        </p:txBody>
      </p:sp>
      <p:sp>
        <p:nvSpPr>
          <p:cNvPr id="3" name="Tijdelijke aanduiding voor datum 2"/>
          <p:cNvSpPr>
            <a:spLocks noGrp="1"/>
          </p:cNvSpPr>
          <p:nvPr>
            <p:ph type="dt" sz="half" idx="10"/>
          </p:nvPr>
        </p:nvSpPr>
        <p:spPr/>
        <p:txBody>
          <a:bodyPr rtlCol="0"/>
          <a:lstStyle/>
          <a:p>
            <a:pPr rtl="0"/>
            <a:fld id="{CBB44E9A-59A6-4C98-9A35-5583572A3ACA}" type="datetime1">
              <a:rPr lang="nl-NL" noProof="0" smtClean="0"/>
              <a:t>16-4-2021</a:t>
            </a:fld>
            <a:endParaRPr lang="nl-NL" noProof="0"/>
          </a:p>
        </p:txBody>
      </p:sp>
      <p:sp>
        <p:nvSpPr>
          <p:cNvPr id="4" name="Tijdelijke aanduiding voor voettekst 3"/>
          <p:cNvSpPr>
            <a:spLocks noGrp="1"/>
          </p:cNvSpPr>
          <p:nvPr>
            <p:ph type="ftr" sz="quarter" idx="11"/>
          </p:nvPr>
        </p:nvSpPr>
        <p:spPr/>
        <p:txBody>
          <a:bodyPr rtlCol="0"/>
          <a:lstStyle/>
          <a:p>
            <a:pPr rtl="0"/>
            <a:r>
              <a:rPr lang="nl-NL" noProof="0"/>
              <a:t>
              </a:t>
            </a:r>
          </a:p>
        </p:txBody>
      </p:sp>
      <p:sp>
        <p:nvSpPr>
          <p:cNvPr id="5" name="Tijdelijke aanduiding voor dianummer 4"/>
          <p:cNvSpPr>
            <a:spLocks noGrp="1"/>
          </p:cNvSpPr>
          <p:nvPr>
            <p:ph type="sldNum" sz="quarter" idx="12"/>
          </p:nvPr>
        </p:nvSpPr>
        <p:spPr/>
        <p:txBody>
          <a:bodyPr rtlCol="0"/>
          <a:lstStyle/>
          <a:p>
            <a:pPr rtl="0"/>
            <a:fld id="{6D22F896-40B5-4ADD-8801-0D06FADFA095}" type="slidenum">
              <a:rPr lang="nl-NL" noProof="0" smtClean="0"/>
              <a:pPr rtl="0"/>
              <a:t>‹nr.›</a:t>
            </a:fld>
            <a:endParaRPr lang="nl-NL" noProof="0"/>
          </a:p>
        </p:txBody>
      </p:sp>
    </p:spTree>
    <p:extLst>
      <p:ext uri="{BB962C8B-B14F-4D97-AF65-F5344CB8AC3E}">
        <p14:creationId xmlns:p14="http://schemas.microsoft.com/office/powerpoint/2010/main" val="2434256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685800" y="2194559"/>
            <a:ext cx="10820400" cy="4024125"/>
          </a:xfrm>
        </p:spPr>
        <p:txBody>
          <a:bodyPr vert="eaVert"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83057FFD-8CD9-47E4-A1F9-298E68D6F521}" type="datetime1">
              <a:rPr lang="nl-NL" noProof="0" smtClean="0"/>
              <a:t>16-4-2021</a:t>
            </a:fld>
            <a:endParaRPr lang="nl-NL" noProof="0"/>
          </a:p>
        </p:txBody>
      </p:sp>
      <p:sp>
        <p:nvSpPr>
          <p:cNvPr id="5" name="Tijdelijke aanduiding voor voettekst 4"/>
          <p:cNvSpPr>
            <a:spLocks noGrp="1"/>
          </p:cNvSpPr>
          <p:nvPr>
            <p:ph type="ftr" sz="quarter" idx="11"/>
          </p:nvPr>
        </p:nvSpPr>
        <p:spPr/>
        <p:txBody>
          <a:bodyPr rtlCol="0"/>
          <a:lstStyle/>
          <a:p>
            <a:pPr rtl="0"/>
            <a:r>
              <a:rPr lang="nl-NL" noProof="0"/>
              <a:t>
              </a:t>
            </a:r>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8310899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e titel en tekst">
    <p:spTree>
      <p:nvGrpSpPr>
        <p:cNvPr id="1" name=""/>
        <p:cNvGrpSpPr/>
        <p:nvPr/>
      </p:nvGrpSpPr>
      <p:grpSpPr>
        <a:xfrm>
          <a:off x="0" y="0"/>
          <a:ext cx="0" cy="0"/>
          <a:chOff x="0" y="0"/>
          <a:chExt cx="0" cy="0"/>
        </a:xfrm>
      </p:grpSpPr>
      <p:pic>
        <p:nvPicPr>
          <p:cNvPr id="8" name="Afbeelding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e titel 1"/>
          <p:cNvSpPr>
            <a:spLocks noGrp="1"/>
          </p:cNvSpPr>
          <p:nvPr>
            <p:ph type="title" orient="vert" hasCustomPrompt="1"/>
          </p:nvPr>
        </p:nvSpPr>
        <p:spPr>
          <a:xfrm>
            <a:off x="9448800" y="745066"/>
            <a:ext cx="2057400" cy="3903133"/>
          </a:xfrm>
        </p:spPr>
        <p:txBody>
          <a:bodyPr vert="eaVert" rtlCol="0"/>
          <a:lstStyle>
            <a:lvl1pPr algn="l">
              <a:defRPr/>
            </a:lvl1pPr>
          </a:lstStyle>
          <a:p>
            <a:pPr rtl="0"/>
            <a:r>
              <a:rPr lang="nl-NL" noProof="0"/>
              <a:t>Klik om de titelstijl van het model te bewerken</a:t>
            </a:r>
          </a:p>
        </p:txBody>
      </p:sp>
      <p:sp>
        <p:nvSpPr>
          <p:cNvPr id="3" name="Tijdelijke aanduiding voor verticale tekst 2"/>
          <p:cNvSpPr>
            <a:spLocks noGrp="1"/>
          </p:cNvSpPr>
          <p:nvPr>
            <p:ph type="body" orient="vert" idx="1" hasCustomPrompt="1"/>
          </p:nvPr>
        </p:nvSpPr>
        <p:spPr>
          <a:xfrm>
            <a:off x="1024466" y="745067"/>
            <a:ext cx="8204201" cy="3903133"/>
          </a:xfrm>
        </p:spPr>
        <p:txBody>
          <a:bodyPr vert="eaVert"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a:xfrm>
            <a:off x="7814452" y="379941"/>
            <a:ext cx="2910840" cy="365125"/>
          </a:xfrm>
        </p:spPr>
        <p:txBody>
          <a:bodyPr rtlCol="0"/>
          <a:lstStyle>
            <a:lvl1pPr algn="r">
              <a:defRPr/>
            </a:lvl1pPr>
          </a:lstStyle>
          <a:p>
            <a:pPr rtl="0"/>
            <a:fld id="{5EE4242D-61FA-48A2-909B-1648EBB26EAE}" type="datetime1">
              <a:rPr lang="nl-NL" noProof="0" smtClean="0"/>
              <a:t>16-4-2021</a:t>
            </a:fld>
            <a:endParaRPr lang="nl-NL" noProof="0"/>
          </a:p>
        </p:txBody>
      </p:sp>
      <p:sp>
        <p:nvSpPr>
          <p:cNvPr id="5" name="Tijdelijke aanduiding voor voettekst 4"/>
          <p:cNvSpPr>
            <a:spLocks noGrp="1"/>
          </p:cNvSpPr>
          <p:nvPr>
            <p:ph type="ftr" sz="quarter" idx="11"/>
          </p:nvPr>
        </p:nvSpPr>
        <p:spPr>
          <a:xfrm>
            <a:off x="685800" y="381000"/>
            <a:ext cx="6991492" cy="365125"/>
          </a:xfrm>
        </p:spPr>
        <p:txBody>
          <a:bodyPr rtlCol="0"/>
          <a:lstStyle/>
          <a:p>
            <a:pPr rtl="0"/>
            <a:r>
              <a:rPr lang="nl-NL" noProof="0"/>
              <a:t>
              </a:t>
            </a:r>
          </a:p>
        </p:txBody>
      </p:sp>
      <p:sp>
        <p:nvSpPr>
          <p:cNvPr id="6" name="Tijdelijke aanduiding voor dianummer 5"/>
          <p:cNvSpPr>
            <a:spLocks noGrp="1"/>
          </p:cNvSpPr>
          <p:nvPr>
            <p:ph type="sldNum" sz="quarter" idx="12"/>
          </p:nvPr>
        </p:nvSpPr>
        <p:spPr>
          <a:xfrm>
            <a:off x="10862452" y="381000"/>
            <a:ext cx="643748" cy="365125"/>
          </a:xfrm>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343866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x">
  <p:cSld name="Tekst">
    <p:bg>
      <p:bgPr>
        <a:solidFill>
          <a:srgbClr val="000000"/>
        </a:solidFill>
        <a:effectLst/>
      </p:bgPr>
    </p:bg>
    <p:spTree>
      <p:nvGrpSpPr>
        <p:cNvPr id="1" name=""/>
        <p:cNvGrpSpPr/>
        <p:nvPr/>
      </p:nvGrpSpPr>
      <p:grpSpPr>
        <a:xfrm>
          <a:off x="0" y="0"/>
          <a:ext cx="0" cy="0"/>
          <a:chOff x="0" y="0"/>
          <a:chExt cx="0" cy="0"/>
        </a:xfrm>
      </p:grpSpPr>
      <p:pic>
        <p:nvPicPr>
          <p:cNvPr id="25" name="Eer_tekst.png" descr="Eer_tekst.png"/>
          <p:cNvPicPr>
            <a:picLocks noChangeAspect="1"/>
          </p:cNvPicPr>
          <p:nvPr/>
        </p:nvPicPr>
        <p:blipFill>
          <a:blip r:embed="rId2"/>
          <a:stretch>
            <a:fillRect/>
          </a:stretch>
        </p:blipFill>
        <p:spPr>
          <a:xfrm>
            <a:off x="0" y="0"/>
            <a:ext cx="12192000" cy="6858000"/>
          </a:xfrm>
          <a:prstGeom prst="rect">
            <a:avLst/>
          </a:prstGeom>
          <a:ln w="12700">
            <a:miter lim="400000"/>
          </a:ln>
        </p:spPr>
      </p:pic>
      <p:sp>
        <p:nvSpPr>
          <p:cNvPr id="26" name="Dianummer"/>
          <p:cNvSpPr txBox="1">
            <a:spLocks noGrp="1"/>
          </p:cNvSpPr>
          <p:nvPr>
            <p:ph type="sldNum" sz="quarter" idx="2"/>
          </p:nvPr>
        </p:nvSpPr>
        <p:spPr>
          <a:prstGeom prst="rect">
            <a:avLst/>
          </a:prstGeom>
        </p:spPr>
        <p:txBody>
          <a:bodyPr/>
          <a:lstStyle/>
          <a:p>
            <a:fld id="{86CB4B4D-7CA3-9044-876B-883B54F8677D}" type="slidenum">
              <a:t>‹nr.›</a:t>
            </a:fld>
            <a:endParaRPr/>
          </a:p>
        </p:txBody>
      </p:sp>
    </p:spTree>
    <p:extLst>
      <p:ext uri="{BB962C8B-B14F-4D97-AF65-F5344CB8AC3E}">
        <p14:creationId xmlns:p14="http://schemas.microsoft.com/office/powerpoint/2010/main" val="372482179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idx="1" hasCustomPrompt="1"/>
          </p:nvPr>
        </p:nvSpPr>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datum 3"/>
          <p:cNvSpPr>
            <a:spLocks noGrp="1"/>
          </p:cNvSpPr>
          <p:nvPr>
            <p:ph type="dt" sz="half" idx="10"/>
          </p:nvPr>
        </p:nvSpPr>
        <p:spPr/>
        <p:txBody>
          <a:bodyPr rtlCol="0"/>
          <a:lstStyle/>
          <a:p>
            <a:pPr rtl="0"/>
            <a:fld id="{10626357-D0C2-4561-9A7B-71104C4B0722}" type="datetime1">
              <a:rPr lang="nl-NL" noProof="0" smtClean="0"/>
              <a:t>16-4-2021</a:t>
            </a:fld>
            <a:endParaRPr lang="nl-NL" noProof="0"/>
          </a:p>
        </p:txBody>
      </p:sp>
      <p:sp>
        <p:nvSpPr>
          <p:cNvPr id="5" name="Tijdelijke aanduiding voor voettekst 4"/>
          <p:cNvSpPr>
            <a:spLocks noGrp="1"/>
          </p:cNvSpPr>
          <p:nvPr>
            <p:ph type="ftr" sz="quarter" idx="11"/>
          </p:nvPr>
        </p:nvSpPr>
        <p:spPr/>
        <p:txBody>
          <a:bodyPr rtlCol="0"/>
          <a:lstStyle/>
          <a:p>
            <a:pPr rtl="0"/>
            <a:r>
              <a:rPr lang="nl-NL" noProof="0"/>
              <a:t>
              </a:t>
            </a:r>
          </a:p>
        </p:txBody>
      </p:sp>
      <p:sp>
        <p:nvSpPr>
          <p:cNvPr id="6" name="Tijdelijke aanduiding voor dianummer 5"/>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pic>
        <p:nvPicPr>
          <p:cNvPr id="7" name="Afbeelding 6" descr="C0-HD-BTM.png">
            <a:extLst>
              <a:ext uri="{FF2B5EF4-FFF2-40B4-BE49-F238E27FC236}">
                <a16:creationId xmlns:a16="http://schemas.microsoft.com/office/drawing/2014/main" id="{4F9D601F-BAE2-493F-9170-0FEE586A01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Tree>
    <p:extLst>
      <p:ext uri="{BB962C8B-B14F-4D97-AF65-F5344CB8AC3E}">
        <p14:creationId xmlns:p14="http://schemas.microsoft.com/office/powerpoint/2010/main" val="11400922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ekop">
    <p:spTree>
      <p:nvGrpSpPr>
        <p:cNvPr id="1" name=""/>
        <p:cNvGrpSpPr/>
        <p:nvPr/>
      </p:nvGrpSpPr>
      <p:grpSpPr>
        <a:xfrm>
          <a:off x="0" y="0"/>
          <a:ext cx="0" cy="0"/>
          <a:chOff x="0" y="0"/>
          <a:chExt cx="0" cy="0"/>
        </a:xfrm>
      </p:grpSpPr>
      <p:pic>
        <p:nvPicPr>
          <p:cNvPr id="9" name="Afbeelding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el 1"/>
          <p:cNvSpPr>
            <a:spLocks noGrp="1"/>
          </p:cNvSpPr>
          <p:nvPr>
            <p:ph type="title" hasCustomPrompt="1"/>
          </p:nvPr>
        </p:nvSpPr>
        <p:spPr>
          <a:xfrm>
            <a:off x="685800" y="753533"/>
            <a:ext cx="10820399" cy="2801935"/>
          </a:xfrm>
        </p:spPr>
        <p:txBody>
          <a:bodyPr rtlCol="0" anchor="b">
            <a:normAutofit/>
          </a:bodyPr>
          <a:lstStyle>
            <a:lvl1pPr algn="r">
              <a:defRPr sz="4000"/>
            </a:lvl1pPr>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1024467" y="3641725"/>
            <a:ext cx="10490200" cy="955675"/>
          </a:xfrm>
        </p:spPr>
        <p:txBody>
          <a:bodyPr rtlCol="0">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nl-NL" noProof="0"/>
              <a:t>Tekststijlen van het model bewerken</a:t>
            </a:r>
          </a:p>
        </p:txBody>
      </p:sp>
      <p:sp>
        <p:nvSpPr>
          <p:cNvPr id="4" name="Tijdelijke aanduiding voor datum 3"/>
          <p:cNvSpPr>
            <a:spLocks noGrp="1"/>
          </p:cNvSpPr>
          <p:nvPr>
            <p:ph type="dt" sz="half" idx="10"/>
          </p:nvPr>
        </p:nvSpPr>
        <p:spPr>
          <a:xfrm>
            <a:off x="7814452" y="381000"/>
            <a:ext cx="2910840" cy="365125"/>
          </a:xfrm>
        </p:spPr>
        <p:txBody>
          <a:bodyPr rtlCol="0"/>
          <a:lstStyle>
            <a:lvl1pPr algn="r">
              <a:defRPr/>
            </a:lvl1pPr>
          </a:lstStyle>
          <a:p>
            <a:pPr rtl="0"/>
            <a:fld id="{F24F9951-4C3F-4C52-9E09-DE5A5011FB6D}" type="datetime1">
              <a:rPr lang="nl-NL" noProof="0" smtClean="0"/>
              <a:t>16-4-2021</a:t>
            </a:fld>
            <a:endParaRPr lang="nl-NL" noProof="0"/>
          </a:p>
        </p:txBody>
      </p:sp>
      <p:sp>
        <p:nvSpPr>
          <p:cNvPr id="5" name="Tijdelijke aanduiding voor voettekst 4"/>
          <p:cNvSpPr>
            <a:spLocks noGrp="1"/>
          </p:cNvSpPr>
          <p:nvPr>
            <p:ph type="ftr" sz="quarter" idx="11"/>
          </p:nvPr>
        </p:nvSpPr>
        <p:spPr>
          <a:xfrm>
            <a:off x="685800" y="381001"/>
            <a:ext cx="6991492" cy="364065"/>
          </a:xfrm>
        </p:spPr>
        <p:txBody>
          <a:bodyPr rtlCol="0"/>
          <a:lstStyle/>
          <a:p>
            <a:pPr rtl="0"/>
            <a:r>
              <a:rPr lang="nl-NL" noProof="0"/>
              <a:t>
              </a:t>
            </a:r>
          </a:p>
        </p:txBody>
      </p:sp>
      <p:sp>
        <p:nvSpPr>
          <p:cNvPr id="6" name="Tijdelijke aanduiding voor dianummer 5"/>
          <p:cNvSpPr>
            <a:spLocks noGrp="1"/>
          </p:cNvSpPr>
          <p:nvPr>
            <p:ph type="sldNum" sz="quarter" idx="12"/>
          </p:nvPr>
        </p:nvSpPr>
        <p:spPr>
          <a:xfrm>
            <a:off x="10862452" y="381000"/>
            <a:ext cx="643748" cy="365125"/>
          </a:xfrm>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14457381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inhoud 2"/>
          <p:cNvSpPr>
            <a:spLocks noGrp="1"/>
          </p:cNvSpPr>
          <p:nvPr>
            <p:ph sz="half" idx="1" hasCustomPrompt="1"/>
          </p:nvPr>
        </p:nvSpPr>
        <p:spPr>
          <a:xfrm>
            <a:off x="685800" y="2194559"/>
            <a:ext cx="5334000" cy="4024125"/>
          </a:xfrm>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inhoud 3"/>
          <p:cNvSpPr>
            <a:spLocks noGrp="1"/>
          </p:cNvSpPr>
          <p:nvPr>
            <p:ph sz="half" idx="2" hasCustomPrompt="1"/>
          </p:nvPr>
        </p:nvSpPr>
        <p:spPr>
          <a:xfrm>
            <a:off x="6172200" y="2194559"/>
            <a:ext cx="5334000" cy="4024125"/>
          </a:xfrm>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datum 4"/>
          <p:cNvSpPr>
            <a:spLocks noGrp="1"/>
          </p:cNvSpPr>
          <p:nvPr>
            <p:ph type="dt" sz="half" idx="10"/>
          </p:nvPr>
        </p:nvSpPr>
        <p:spPr/>
        <p:txBody>
          <a:bodyPr rtlCol="0"/>
          <a:lstStyle/>
          <a:p>
            <a:pPr rtl="0"/>
            <a:fld id="{DA0C98F8-6664-47E1-BC81-04F142141A0C}" type="datetime1">
              <a:rPr lang="nl-NL" noProof="0" smtClean="0"/>
              <a:t>16-4-2021</a:t>
            </a:fld>
            <a:endParaRPr lang="nl-NL" noProof="0"/>
          </a:p>
        </p:txBody>
      </p:sp>
      <p:sp>
        <p:nvSpPr>
          <p:cNvPr id="6" name="Tijdelijke aanduiding voor voettekst 5"/>
          <p:cNvSpPr>
            <a:spLocks noGrp="1"/>
          </p:cNvSpPr>
          <p:nvPr>
            <p:ph type="ftr" sz="quarter" idx="11"/>
          </p:nvPr>
        </p:nvSpPr>
        <p:spPr/>
        <p:txBody>
          <a:bodyPr rtlCol="0"/>
          <a:lstStyle/>
          <a:p>
            <a:pPr rtl="0"/>
            <a:r>
              <a:rPr lang="nl-NL" noProof="0"/>
              <a:t>
              </a:t>
            </a:r>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633268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2895600" y="762000"/>
            <a:ext cx="8610600" cy="1295400"/>
          </a:xfrm>
        </p:spPr>
        <p:txBody>
          <a:bodyPr rtlCol="0"/>
          <a:lstStyle/>
          <a:p>
            <a:pPr rtl="0"/>
            <a:r>
              <a:rPr lang="nl-NL" noProof="0"/>
              <a:t>Klik om de titelstijl van het model te bewerken</a:t>
            </a:r>
          </a:p>
        </p:txBody>
      </p:sp>
      <p:sp>
        <p:nvSpPr>
          <p:cNvPr id="3" name="Tijdelijke aanduiding voor tekst 2"/>
          <p:cNvSpPr>
            <a:spLocks noGrp="1"/>
          </p:cNvSpPr>
          <p:nvPr>
            <p:ph type="body" idx="1" hasCustomPrompt="1"/>
          </p:nvPr>
        </p:nvSpPr>
        <p:spPr>
          <a:xfrm>
            <a:off x="914409" y="2183802"/>
            <a:ext cx="5079991"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4" name="Tijdelijke aanduiding voor inhoud 3"/>
          <p:cNvSpPr>
            <a:spLocks noGrp="1"/>
          </p:cNvSpPr>
          <p:nvPr>
            <p:ph sz="half" idx="2" hasCustomPrompt="1"/>
          </p:nvPr>
        </p:nvSpPr>
        <p:spPr>
          <a:xfrm>
            <a:off x="685800" y="3132666"/>
            <a:ext cx="5311775" cy="3086019"/>
          </a:xfrm>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5" name="Tijdelijke aanduiding voor tekst 4"/>
          <p:cNvSpPr>
            <a:spLocks noGrp="1"/>
          </p:cNvSpPr>
          <p:nvPr>
            <p:ph type="body" sz="quarter" idx="3" hasCustomPrompt="1"/>
          </p:nvPr>
        </p:nvSpPr>
        <p:spPr>
          <a:xfrm>
            <a:off x="6400800" y="2183802"/>
            <a:ext cx="5105400" cy="823912"/>
          </a:xfrm>
        </p:spPr>
        <p:txBody>
          <a:bodyPr rtlCol="0"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nl-NL" noProof="0"/>
              <a:t>Tekststijlen van het model bewerken</a:t>
            </a:r>
          </a:p>
        </p:txBody>
      </p:sp>
      <p:sp>
        <p:nvSpPr>
          <p:cNvPr id="6" name="Tijdelijke aanduiding voor inhoud 5"/>
          <p:cNvSpPr>
            <a:spLocks noGrp="1"/>
          </p:cNvSpPr>
          <p:nvPr>
            <p:ph sz="quarter" idx="4" hasCustomPrompt="1"/>
          </p:nvPr>
        </p:nvSpPr>
        <p:spPr>
          <a:xfrm>
            <a:off x="6172200" y="3132666"/>
            <a:ext cx="5334000" cy="3086019"/>
          </a:xfrm>
        </p:spPr>
        <p:txBody>
          <a:bodyPr rtlCol="0"/>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7" name="Tijdelijke aanduiding voor datum 6"/>
          <p:cNvSpPr>
            <a:spLocks noGrp="1"/>
          </p:cNvSpPr>
          <p:nvPr>
            <p:ph type="dt" sz="half" idx="10"/>
          </p:nvPr>
        </p:nvSpPr>
        <p:spPr/>
        <p:txBody>
          <a:bodyPr rtlCol="0"/>
          <a:lstStyle/>
          <a:p>
            <a:pPr rtl="0"/>
            <a:fld id="{C6DCAC1A-1A66-47E3-BCED-0B82692BCA66}" type="datetime1">
              <a:rPr lang="nl-NL" noProof="0" smtClean="0"/>
              <a:t>16-4-2021</a:t>
            </a:fld>
            <a:endParaRPr lang="nl-NL" noProof="0"/>
          </a:p>
        </p:txBody>
      </p:sp>
      <p:sp>
        <p:nvSpPr>
          <p:cNvPr id="8" name="Tijdelijke aanduiding voor voettekst 7"/>
          <p:cNvSpPr>
            <a:spLocks noGrp="1"/>
          </p:cNvSpPr>
          <p:nvPr>
            <p:ph type="ftr" sz="quarter" idx="11"/>
          </p:nvPr>
        </p:nvSpPr>
        <p:spPr/>
        <p:txBody>
          <a:bodyPr rtlCol="0"/>
          <a:lstStyle/>
          <a:p>
            <a:pPr rtl="0"/>
            <a:r>
              <a:rPr lang="nl-NL" noProof="0"/>
              <a:t>
              </a:t>
            </a:r>
          </a:p>
        </p:txBody>
      </p:sp>
      <p:sp>
        <p:nvSpPr>
          <p:cNvPr id="9" name="Tijdelijke aanduiding voor dianummer 8"/>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4078101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rtlCol="0"/>
          <a:lstStyle/>
          <a:p>
            <a:pPr rtl="0"/>
            <a:r>
              <a:rPr lang="nl-NL" noProof="0"/>
              <a:t>Klik om de titelstijl van het model te bewerken</a:t>
            </a:r>
          </a:p>
        </p:txBody>
      </p:sp>
      <p:sp>
        <p:nvSpPr>
          <p:cNvPr id="3" name="Tijdelijke aanduiding voor datum 2"/>
          <p:cNvSpPr>
            <a:spLocks noGrp="1"/>
          </p:cNvSpPr>
          <p:nvPr>
            <p:ph type="dt" sz="half" idx="10"/>
          </p:nvPr>
        </p:nvSpPr>
        <p:spPr/>
        <p:txBody>
          <a:bodyPr rtlCol="0"/>
          <a:lstStyle/>
          <a:p>
            <a:pPr rtl="0"/>
            <a:fld id="{0D0B3DB2-CD03-4F01-9913-598986D3743D}" type="datetime1">
              <a:rPr lang="nl-NL" noProof="0" smtClean="0"/>
              <a:t>16-4-2021</a:t>
            </a:fld>
            <a:endParaRPr lang="nl-NL" noProof="0"/>
          </a:p>
        </p:txBody>
      </p:sp>
      <p:sp>
        <p:nvSpPr>
          <p:cNvPr id="4" name="Tijdelijke aanduiding voor voettekst 3"/>
          <p:cNvSpPr>
            <a:spLocks noGrp="1"/>
          </p:cNvSpPr>
          <p:nvPr>
            <p:ph type="ftr" sz="quarter" idx="11"/>
          </p:nvPr>
        </p:nvSpPr>
        <p:spPr/>
        <p:txBody>
          <a:bodyPr rtlCol="0"/>
          <a:lstStyle/>
          <a:p>
            <a:pPr rtl="0"/>
            <a:r>
              <a:rPr lang="nl-NL" noProof="0"/>
              <a:t>
              </a:t>
            </a:r>
          </a:p>
        </p:txBody>
      </p:sp>
      <p:sp>
        <p:nvSpPr>
          <p:cNvPr id="5" name="Tijdelijke aanduiding voor dianummer 4"/>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4195571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rtlCol="0"/>
          <a:lstStyle/>
          <a:p>
            <a:pPr rtl="0"/>
            <a:fld id="{3E64E4F1-371A-42C3-8E28-84321FF01D0E}" type="datetime1">
              <a:rPr lang="nl-NL" noProof="0" smtClean="0"/>
              <a:t>16-4-2021</a:t>
            </a:fld>
            <a:endParaRPr lang="nl-NL" noProof="0"/>
          </a:p>
        </p:txBody>
      </p:sp>
      <p:sp>
        <p:nvSpPr>
          <p:cNvPr id="3" name="Tijdelijke aanduiding voor voettekst 2"/>
          <p:cNvSpPr>
            <a:spLocks noGrp="1"/>
          </p:cNvSpPr>
          <p:nvPr>
            <p:ph type="ftr" sz="quarter" idx="11"/>
          </p:nvPr>
        </p:nvSpPr>
        <p:spPr/>
        <p:txBody>
          <a:bodyPr rtlCol="0"/>
          <a:lstStyle/>
          <a:p>
            <a:pPr rtl="0"/>
            <a:r>
              <a:rPr lang="nl-NL" noProof="0"/>
              <a:t>
              </a:t>
            </a:r>
          </a:p>
        </p:txBody>
      </p:sp>
      <p:sp>
        <p:nvSpPr>
          <p:cNvPr id="4" name="Tijdelijke aanduiding voor dianummer 3"/>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2721407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5800" y="1524000"/>
            <a:ext cx="4114800" cy="1600200"/>
          </a:xfrm>
        </p:spPr>
        <p:txBody>
          <a:bodyPr rtlCol="0" anchor="b"/>
          <a:lstStyle>
            <a:lvl1pPr algn="l">
              <a:defRPr sz="3200"/>
            </a:lvl1pPr>
          </a:lstStyle>
          <a:p>
            <a:pPr rtl="0"/>
            <a:r>
              <a:rPr lang="nl-NL" noProof="0"/>
              <a:t>Klik om de titelstijl van het model te bewerken</a:t>
            </a:r>
          </a:p>
        </p:txBody>
      </p:sp>
      <p:sp>
        <p:nvSpPr>
          <p:cNvPr id="3" name="Tijdelijke aanduiding voor inhoud 2"/>
          <p:cNvSpPr>
            <a:spLocks noGrp="1"/>
          </p:cNvSpPr>
          <p:nvPr>
            <p:ph idx="1" hasCustomPrompt="1"/>
          </p:nvPr>
        </p:nvSpPr>
        <p:spPr>
          <a:xfrm>
            <a:off x="4995582" y="746759"/>
            <a:ext cx="6510618" cy="5471925"/>
          </a:xfrm>
        </p:spPr>
        <p:txBody>
          <a:bodyPr rtlCol="0" anchor="ctr"/>
          <a:lstStyle/>
          <a:p>
            <a:pPr lvl="0" rtl="0"/>
            <a:r>
              <a:rPr lang="nl-NL" noProof="0"/>
              <a:t>Tekststijlen van het model bewerken</a:t>
            </a:r>
          </a:p>
          <a:p>
            <a:pPr lvl="1" rtl="0"/>
            <a:r>
              <a:rPr lang="nl-NL" noProof="0"/>
              <a:t>Tweede niveau</a:t>
            </a:r>
          </a:p>
          <a:p>
            <a:pPr lvl="2" rtl="0"/>
            <a:r>
              <a:rPr lang="nl-NL" noProof="0"/>
              <a:t>Derde niveau</a:t>
            </a:r>
          </a:p>
          <a:p>
            <a:pPr lvl="3" rtl="0"/>
            <a:r>
              <a:rPr lang="nl-NL" noProof="0"/>
              <a:t>Vierde niveau</a:t>
            </a:r>
          </a:p>
          <a:p>
            <a:pPr lvl="4" rtl="0"/>
            <a:r>
              <a:rPr lang="nl-NL" noProof="0"/>
              <a:t>Vijfde niveau</a:t>
            </a:r>
          </a:p>
        </p:txBody>
      </p:sp>
      <p:sp>
        <p:nvSpPr>
          <p:cNvPr id="4" name="Tijdelijke aanduiding voor tekst 3"/>
          <p:cNvSpPr>
            <a:spLocks noGrp="1"/>
          </p:cNvSpPr>
          <p:nvPr>
            <p:ph type="body" sz="half" idx="2" hasCustomPrompt="1"/>
          </p:nvPr>
        </p:nvSpPr>
        <p:spPr>
          <a:xfrm>
            <a:off x="685800" y="3124199"/>
            <a:ext cx="411480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p:txBody>
          <a:bodyPr rtlCol="0"/>
          <a:lstStyle/>
          <a:p>
            <a:pPr rtl="0"/>
            <a:fld id="{4C94B407-3EF4-4B77-A6FD-D75B81A69C37}" type="datetime1">
              <a:rPr lang="nl-NL" noProof="0" smtClean="0"/>
              <a:t>16-4-2021</a:t>
            </a:fld>
            <a:endParaRPr lang="nl-NL" noProof="0"/>
          </a:p>
        </p:txBody>
      </p:sp>
      <p:sp>
        <p:nvSpPr>
          <p:cNvPr id="6" name="Tijdelijke aanduiding voor voettekst 5"/>
          <p:cNvSpPr>
            <a:spLocks noGrp="1"/>
          </p:cNvSpPr>
          <p:nvPr>
            <p:ph type="ftr" sz="quarter" idx="11"/>
          </p:nvPr>
        </p:nvSpPr>
        <p:spPr/>
        <p:txBody>
          <a:bodyPr rtlCol="0"/>
          <a:lstStyle/>
          <a:p>
            <a:pPr rtl="0"/>
            <a:r>
              <a:rPr lang="nl-NL" noProof="0"/>
              <a:t>
              </a:t>
            </a:r>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4031159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85800" y="1524000"/>
            <a:ext cx="6873240" cy="1600200"/>
          </a:xfrm>
        </p:spPr>
        <p:txBody>
          <a:bodyPr rtlCol="0" anchor="b"/>
          <a:lstStyle>
            <a:lvl1pPr algn="l">
              <a:defRPr sz="3200"/>
            </a:lvl1pPr>
          </a:lstStyle>
          <a:p>
            <a:pPr rtl="0"/>
            <a:r>
              <a:rPr lang="nl-NL" noProof="0"/>
              <a:t>Klik om de titelstijl van het model te bewerken</a:t>
            </a:r>
          </a:p>
        </p:txBody>
      </p:sp>
      <p:sp>
        <p:nvSpPr>
          <p:cNvPr id="3" name="Tijdelijke aanduiding voor afbeelding 2"/>
          <p:cNvSpPr>
            <a:spLocks noGrp="1" noChangeAspect="1"/>
          </p:cNvSpPr>
          <p:nvPr>
            <p:ph type="pic" idx="1" hasCustomPrompt="1"/>
          </p:nvPr>
        </p:nvSpPr>
        <p:spPr>
          <a:xfrm>
            <a:off x="7861238" y="751241"/>
            <a:ext cx="3644962" cy="5467443"/>
          </a:xfrm>
        </p:spPr>
        <p:txBody>
          <a:bodyPr rtlCol="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nl-NL" noProof="0"/>
              <a:t>Klik op pictogram om afbeelding toe te voegen</a:t>
            </a:r>
          </a:p>
        </p:txBody>
      </p:sp>
      <p:sp>
        <p:nvSpPr>
          <p:cNvPr id="4" name="Tijdelijke aanduiding voor tekst 3"/>
          <p:cNvSpPr>
            <a:spLocks noGrp="1"/>
          </p:cNvSpPr>
          <p:nvPr>
            <p:ph type="body" sz="half" idx="2" hasCustomPrompt="1"/>
          </p:nvPr>
        </p:nvSpPr>
        <p:spPr>
          <a:xfrm>
            <a:off x="685800" y="3124199"/>
            <a:ext cx="6873240" cy="3094485"/>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nl-NL" noProof="0"/>
              <a:t>Tekststijlen van het model bewerken</a:t>
            </a:r>
          </a:p>
        </p:txBody>
      </p:sp>
      <p:sp>
        <p:nvSpPr>
          <p:cNvPr id="5" name="Tijdelijke aanduiding voor datum 4"/>
          <p:cNvSpPr>
            <a:spLocks noGrp="1"/>
          </p:cNvSpPr>
          <p:nvPr>
            <p:ph type="dt" sz="half" idx="10"/>
          </p:nvPr>
        </p:nvSpPr>
        <p:spPr/>
        <p:txBody>
          <a:bodyPr rtlCol="0"/>
          <a:lstStyle/>
          <a:p>
            <a:pPr rtl="0"/>
            <a:fld id="{E0D81645-B401-4B1F-9DBB-E90FFE27D729}" type="datetime1">
              <a:rPr lang="nl-NL" noProof="0" smtClean="0"/>
              <a:t>16-4-2021</a:t>
            </a:fld>
            <a:endParaRPr lang="nl-NL" noProof="0"/>
          </a:p>
        </p:txBody>
      </p:sp>
      <p:sp>
        <p:nvSpPr>
          <p:cNvPr id="6" name="Tijdelijke aanduiding voor voettekst 5"/>
          <p:cNvSpPr>
            <a:spLocks noGrp="1"/>
          </p:cNvSpPr>
          <p:nvPr>
            <p:ph type="ftr" sz="quarter" idx="11"/>
          </p:nvPr>
        </p:nvSpPr>
        <p:spPr/>
        <p:txBody>
          <a:bodyPr rtlCol="0"/>
          <a:lstStyle/>
          <a:p>
            <a:pPr rtl="0"/>
            <a:r>
              <a:rPr lang="nl-NL" noProof="0"/>
              <a:t>
              </a:t>
            </a:r>
          </a:p>
        </p:txBody>
      </p:sp>
      <p:sp>
        <p:nvSpPr>
          <p:cNvPr id="7" name="Tijdelijke aanduiding voor dianummer 6"/>
          <p:cNvSpPr>
            <a:spLocks noGrp="1"/>
          </p:cNvSpPr>
          <p:nvPr>
            <p:ph type="sldNum" sz="quarter" idx="12"/>
          </p:nvPr>
        </p:nvSpPr>
        <p:spPr/>
        <p:txBody>
          <a:bodyPr rtlCol="0"/>
          <a:lstStyle/>
          <a:p>
            <a:pPr rtl="0"/>
            <a:fld id="{6D22F896-40B5-4ADD-8801-0D06FADFA095}" type="slidenum">
              <a:rPr lang="nl-NL" noProof="0" smtClean="0"/>
              <a:t>‹nr.›</a:t>
            </a:fld>
            <a:endParaRPr lang="nl-NL" noProof="0"/>
          </a:p>
        </p:txBody>
      </p:sp>
    </p:spTree>
    <p:extLst>
      <p:ext uri="{BB962C8B-B14F-4D97-AF65-F5344CB8AC3E}">
        <p14:creationId xmlns:p14="http://schemas.microsoft.com/office/powerpoint/2010/main" val="318390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descr="C0-HD-TOP.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jdelijke aanduiding voor titel 1"/>
          <p:cNvSpPr>
            <a:spLocks noGrp="1"/>
          </p:cNvSpPr>
          <p:nvPr>
            <p:ph type="title"/>
          </p:nvPr>
        </p:nvSpPr>
        <p:spPr>
          <a:xfrm>
            <a:off x="2895600" y="764373"/>
            <a:ext cx="8610600" cy="1293028"/>
          </a:xfrm>
          <a:prstGeom prst="rect">
            <a:avLst/>
          </a:prstGeom>
        </p:spPr>
        <p:txBody>
          <a:bodyPr vert="horz" lIns="91440" tIns="45720" rIns="91440" bIns="45720" rtlCol="0" anchor="ctr">
            <a:noAutofit/>
          </a:bodyPr>
          <a:lstStyle/>
          <a:p>
            <a:pPr rtl="0"/>
            <a:r>
              <a:rPr lang="nl-NL" noProof="0" dirty="0"/>
              <a:t>Klik om de titelstijl van het model te bewerken</a:t>
            </a:r>
          </a:p>
        </p:txBody>
      </p:sp>
      <p:sp>
        <p:nvSpPr>
          <p:cNvPr id="3" name="Tijdelijke aanduiding voor tekst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rtl="0"/>
            <a:r>
              <a:rPr lang="nl-NL" noProof="0" dirty="0"/>
              <a:t>Tekststijlen van het model bewerken</a:t>
            </a:r>
          </a:p>
          <a:p>
            <a:pPr lvl="1" rtl="0"/>
            <a:r>
              <a:rPr lang="nl-NL" noProof="0" dirty="0"/>
              <a:t>Tweede niveau</a:t>
            </a:r>
          </a:p>
          <a:p>
            <a:pPr lvl="2" rtl="0"/>
            <a:r>
              <a:rPr lang="nl-NL" noProof="0" dirty="0"/>
              <a:t>Derde niveau</a:t>
            </a:r>
          </a:p>
          <a:p>
            <a:pPr lvl="3" rtl="0"/>
            <a:r>
              <a:rPr lang="nl-NL" noProof="0" dirty="0"/>
              <a:t>Vierde niveau</a:t>
            </a:r>
          </a:p>
          <a:p>
            <a:pPr lvl="4" rtl="0"/>
            <a:r>
              <a:rPr lang="nl-NL" noProof="0" dirty="0"/>
              <a:t>Vijfde niveau</a:t>
            </a:r>
          </a:p>
        </p:txBody>
      </p:sp>
      <p:sp>
        <p:nvSpPr>
          <p:cNvPr id="4" name="Tijdelijke aanduiding voor datum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10F016B7-F263-4657-8441-65779262DC51}" type="datetime1">
              <a:rPr lang="nl-NL" noProof="0" smtClean="0"/>
              <a:t>16-4-2021</a:t>
            </a:fld>
            <a:endParaRPr lang="nl-NL" noProof="0"/>
          </a:p>
        </p:txBody>
      </p:sp>
      <p:sp>
        <p:nvSpPr>
          <p:cNvPr id="5" name="Tijdelijke aanduiding voor voettekst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pPr rtl="0"/>
            <a:r>
              <a:rPr lang="nl-NL" noProof="0"/>
              <a:t>
              </a:t>
            </a:r>
          </a:p>
        </p:txBody>
      </p:sp>
      <p:sp>
        <p:nvSpPr>
          <p:cNvPr id="6" name="Tijdelijke aanduiding voor dianumm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pPr rtl="0"/>
            <a:fld id="{6D22F896-40B5-4ADD-8801-0D06FADFA095}" type="slidenum">
              <a:rPr lang="nl-NL" noProof="0" smtClean="0"/>
              <a:pPr rtl="0"/>
              <a:t>‹nr.›</a:t>
            </a:fld>
            <a:endParaRPr lang="nl-NL" noProof="0"/>
          </a:p>
        </p:txBody>
      </p:sp>
    </p:spTree>
    <p:extLst>
      <p:ext uri="{BB962C8B-B14F-4D97-AF65-F5344CB8AC3E}">
        <p14:creationId xmlns:p14="http://schemas.microsoft.com/office/powerpoint/2010/main" val="32572061"/>
      </p:ext>
    </p:extLst>
  </p:cSld>
  <p:clrMap bg1="dk1" tx1="lt1" bg2="dk2" tx2="lt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 id="2147483835" r:id="rId13"/>
    <p:sldLayoutId id="2147483836" r:id="rId14"/>
    <p:sldLayoutId id="2147483837" r:id="rId15"/>
    <p:sldLayoutId id="2147483838" r:id="rId16"/>
    <p:sldLayoutId id="2147483839" r:id="rId17"/>
    <p:sldLayoutId id="2147483840" r:id="rId18"/>
  </p:sldLayoutIdLst>
  <p:hf sldNum="0" hdr="0" ftr="0" dt="0"/>
  <p:txStyles>
    <p:titleStyle>
      <a:lvl1pPr algn="r" defTabSz="914400" rtl="0" eaLnBrk="1" latinLnBrk="0" hangingPunct="1">
        <a:lnSpc>
          <a:spcPct val="90000"/>
        </a:lnSpc>
        <a:spcBef>
          <a:spcPct val="0"/>
        </a:spcBef>
        <a:buNone/>
        <a:defRPr sz="4400" b="1" kern="1200" cap="all" baseline="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3200" kern="1200">
          <a:solidFill>
            <a:schemeClr val="tx1"/>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hyperlink" Target="https://dl0.creation.com/articles/p137/c13713/black-butterfly-wings.webp"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png"/><Relationship Id="rId7" Type="http://schemas.openxmlformats.org/officeDocument/2006/relationships/diagramColors" Target="../diagrams/colors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jpeg"/><Relationship Id="rId7" Type="http://schemas.openxmlformats.org/officeDocument/2006/relationships/diagramQuickStyle" Target="../diagrams/quickStyle1.xml"/><Relationship Id="rId12" Type="http://schemas.openxmlformats.org/officeDocument/2006/relationships/image" Target="../media/image12.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11" Type="http://schemas.openxmlformats.org/officeDocument/2006/relationships/image" Target="../media/image11.jpg"/><Relationship Id="rId5" Type="http://schemas.openxmlformats.org/officeDocument/2006/relationships/diagramData" Target="../diagrams/data1.xml"/><Relationship Id="rId10" Type="http://schemas.openxmlformats.org/officeDocument/2006/relationships/image" Target="../media/image10.jpg"/><Relationship Id="rId4" Type="http://schemas.openxmlformats.org/officeDocument/2006/relationships/image" Target="../media/image1.png"/><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microsoft.com/office/2007/relationships/media" Target="../media/media4.mp4"/><Relationship Id="rId7" Type="http://schemas.openxmlformats.org/officeDocument/2006/relationships/image" Target="../media/image39.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notesSlide" Target="../notesSlides/notesSlide23.xml"/><Relationship Id="rId5" Type="http://schemas.openxmlformats.org/officeDocument/2006/relationships/slideLayout" Target="../slideLayouts/slideLayout2.xml"/><Relationship Id="rId4" Type="http://schemas.openxmlformats.org/officeDocument/2006/relationships/video" Target="../media/media4.mp4"/></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 name="Rechthoek 39">
            <a:extLst>
              <a:ext uri="{FF2B5EF4-FFF2-40B4-BE49-F238E27FC236}">
                <a16:creationId xmlns:a16="http://schemas.microsoft.com/office/drawing/2014/main" id="{077D6507-8E8D-40E1-A7B9-63012EF949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8" name="Afbeelding 7" descr="Bloem">
            <a:extLst>
              <a:ext uri="{FF2B5EF4-FFF2-40B4-BE49-F238E27FC236}">
                <a16:creationId xmlns:a16="http://schemas.microsoft.com/office/drawing/2014/main" id="{3F803F0C-D1ED-48FB-B5CD-1F2FC0FF7CB1}"/>
              </a:ext>
            </a:extLst>
          </p:cNvPr>
          <p:cNvPicPr>
            <a:picLocks noChangeAspect="1"/>
          </p:cNvPicPr>
          <p:nvPr/>
        </p:nvPicPr>
        <p:blipFill rotWithShape="1">
          <a:blip r:embed="rId3" cstate="print">
            <a:alphaModFix amt="40000"/>
            <a:extLst>
              <a:ext uri="{BEBA8EAE-BF5A-486C-A8C5-ECC9F3942E4B}">
                <a14:imgProps xmlns:a14="http://schemas.microsoft.com/office/drawing/2010/main">
                  <a14:imgLayer r:embed="rId4">
                    <a14:imgEffect>
                      <a14:artisticPencilSketch/>
                    </a14:imgEffect>
                  </a14:imgLayer>
                </a14:imgProps>
              </a:ext>
              <a:ext uri="{28A0092B-C50C-407E-A947-70E740481C1C}">
                <a14:useLocalDpi xmlns:a14="http://schemas.microsoft.com/office/drawing/2010/main"/>
              </a:ext>
            </a:extLst>
          </a:blip>
          <a:srcRect l="157" r="157"/>
          <a:stretch/>
        </p:blipFill>
        <p:spPr>
          <a:xfrm>
            <a:off x="0" y="-1"/>
            <a:ext cx="12192000" cy="6858001"/>
          </a:xfrm>
          <a:prstGeom prst="rect">
            <a:avLst/>
          </a:prstGeom>
          <a:solidFill>
            <a:schemeClr val="bg1">
              <a:lumMod val="85000"/>
              <a:lumOff val="15000"/>
            </a:schemeClr>
          </a:solidFill>
        </p:spPr>
      </p:pic>
      <p:pic>
        <p:nvPicPr>
          <p:cNvPr id="42" name="Afbeelding 41">
            <a:extLst>
              <a:ext uri="{FF2B5EF4-FFF2-40B4-BE49-F238E27FC236}">
                <a16:creationId xmlns:a16="http://schemas.microsoft.com/office/drawing/2014/main" id="{23FF3D86-2916-4F9F-9752-304810CF59A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44" name="Afbeelding 43">
            <a:extLst>
              <a:ext uri="{FF2B5EF4-FFF2-40B4-BE49-F238E27FC236}">
                <a16:creationId xmlns:a16="http://schemas.microsoft.com/office/drawing/2014/main" id="{AB048875-14D1-4CC7-8AC3-7ABC73AAAF1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el 1">
            <a:extLst>
              <a:ext uri="{FF2B5EF4-FFF2-40B4-BE49-F238E27FC236}">
                <a16:creationId xmlns:a16="http://schemas.microsoft.com/office/drawing/2014/main" id="{050E78D6-F072-48E7-8270-20EFBDD26F36}"/>
              </a:ext>
            </a:extLst>
          </p:cNvPr>
          <p:cNvSpPr>
            <a:spLocks noGrp="1"/>
          </p:cNvSpPr>
          <p:nvPr>
            <p:ph type="ctrTitle"/>
          </p:nvPr>
        </p:nvSpPr>
        <p:spPr>
          <a:xfrm>
            <a:off x="1371600" y="3014139"/>
            <a:ext cx="9448800" cy="1825096"/>
          </a:xfrm>
          <a:prstGeom prst="parallelogram">
            <a:avLst>
              <a:gd name="adj" fmla="val 99234"/>
            </a:avLst>
          </a:prstGeom>
        </p:spPr>
        <p:txBody>
          <a:bodyPr lIns="0" rIns="180000" rtlCol="0">
            <a:normAutofit/>
          </a:bodyPr>
          <a:lstStyle/>
          <a:p>
            <a:pPr rtl="0"/>
            <a:r>
              <a:rPr lang="nl-NL" sz="3800" dirty="0"/>
              <a:t>Te mooi … om te geloven?</a:t>
            </a:r>
            <a:endParaRPr lang="nl-NL" sz="3800" b="1" dirty="0"/>
          </a:p>
        </p:txBody>
      </p:sp>
      <p:sp>
        <p:nvSpPr>
          <p:cNvPr id="3" name="Subtitel 2">
            <a:extLst>
              <a:ext uri="{FF2B5EF4-FFF2-40B4-BE49-F238E27FC236}">
                <a16:creationId xmlns:a16="http://schemas.microsoft.com/office/drawing/2014/main" id="{3FC7BD98-5486-489C-BAA0-A69CEFF691B3}"/>
              </a:ext>
            </a:extLst>
          </p:cNvPr>
          <p:cNvSpPr>
            <a:spLocks noGrp="1"/>
          </p:cNvSpPr>
          <p:nvPr>
            <p:ph type="subTitle" idx="1"/>
          </p:nvPr>
        </p:nvSpPr>
        <p:spPr>
          <a:xfrm>
            <a:off x="1371600" y="4842935"/>
            <a:ext cx="9448800" cy="685800"/>
          </a:xfrm>
          <a:prstGeom prst="rect">
            <a:avLst/>
          </a:prstGeom>
        </p:spPr>
        <p:txBody>
          <a:bodyPr lIns="0" rIns="0" rtlCol="0">
            <a:normAutofit/>
          </a:bodyPr>
          <a:lstStyle/>
          <a:p>
            <a:pPr marL="1544638" rtl="0"/>
            <a:r>
              <a:rPr lang="nl-NL" noProof="1"/>
              <a:t>Gods handtekening</a:t>
            </a:r>
          </a:p>
        </p:txBody>
      </p:sp>
    </p:spTree>
    <p:extLst>
      <p:ext uri="{BB962C8B-B14F-4D97-AF65-F5344CB8AC3E}">
        <p14:creationId xmlns:p14="http://schemas.microsoft.com/office/powerpoint/2010/main" val="8340504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734425" y="1137920"/>
            <a:ext cx="3087086" cy="1865338"/>
          </a:xfrm>
        </p:spPr>
        <p:txBody>
          <a:bodyPr rtlCol="0">
            <a:normAutofit/>
          </a:bodyPr>
          <a:lstStyle/>
          <a:p>
            <a:pPr algn="ctr"/>
            <a:r>
              <a:rPr lang="nl-NL" sz="3200" b="1" dirty="0"/>
              <a:t>De </a:t>
            </a:r>
            <a:r>
              <a:rPr lang="nl-NL" sz="3200" b="1" dirty="0" err="1"/>
              <a:t>Biawak</a:t>
            </a:r>
            <a:br>
              <a:rPr lang="nl-NL" sz="3200" b="1" dirty="0"/>
            </a:br>
            <a:br>
              <a:rPr lang="nl-NL" sz="3200" b="1" dirty="0"/>
            </a:br>
            <a:r>
              <a:rPr lang="nl-NL" sz="3200" b="1" dirty="0" err="1"/>
              <a:t>Comodo</a:t>
            </a:r>
            <a:r>
              <a:rPr lang="nl-NL" sz="3200" b="1" dirty="0"/>
              <a:t> dragon</a:t>
            </a:r>
          </a:p>
        </p:txBody>
      </p:sp>
      <p:sp>
        <p:nvSpPr>
          <p:cNvPr id="3" name="Tekstvak 2">
            <a:extLst>
              <a:ext uri="{FF2B5EF4-FFF2-40B4-BE49-F238E27FC236}">
                <a16:creationId xmlns:a16="http://schemas.microsoft.com/office/drawing/2014/main" id="{530B3D98-1F27-4D90-B943-D54088C7DC1E}"/>
              </a:ext>
            </a:extLst>
          </p:cNvPr>
          <p:cNvSpPr txBox="1"/>
          <p:nvPr/>
        </p:nvSpPr>
        <p:spPr>
          <a:xfrm>
            <a:off x="8534400" y="3271520"/>
            <a:ext cx="3373120" cy="1200329"/>
          </a:xfrm>
          <a:prstGeom prst="rect">
            <a:avLst/>
          </a:prstGeom>
          <a:noFill/>
        </p:spPr>
        <p:txBody>
          <a:bodyPr wrap="square" rtlCol="0">
            <a:spAutoFit/>
          </a:bodyPr>
          <a:lstStyle/>
          <a:p>
            <a:pPr algn="ctr"/>
            <a:r>
              <a:rPr lang="nl-NL" dirty="0">
                <a:sym typeface="Helvetica Neue"/>
              </a:rPr>
              <a:t>Op </a:t>
            </a:r>
            <a:r>
              <a:rPr lang="nl-NL" dirty="0" err="1">
                <a:sym typeface="Helvetica Neue"/>
              </a:rPr>
              <a:t>Sumba</a:t>
            </a:r>
            <a:r>
              <a:rPr lang="nl-NL" dirty="0">
                <a:sym typeface="Helvetica Neue"/>
              </a:rPr>
              <a:t> kwam hij in onze keuken “eten”. </a:t>
            </a:r>
            <a:br>
              <a:rPr lang="nl-NL" dirty="0">
                <a:sym typeface="Helvetica Neue"/>
              </a:rPr>
            </a:br>
            <a:r>
              <a:rPr lang="nl-NL" dirty="0">
                <a:sym typeface="Helvetica Neue"/>
              </a:rPr>
              <a:t>Onze honden waren bang voor hem.</a:t>
            </a:r>
            <a:endParaRPr lang="nl-NL" dirty="0"/>
          </a:p>
        </p:txBody>
      </p:sp>
      <p:pic>
        <p:nvPicPr>
          <p:cNvPr id="5" name="Tijdelijke aanduiding voor inhoud 4" descr="Afbeelding met reptiel, buiten, hagedis, grond&#10;&#10;Automatisch gegenereerde beschrijving">
            <a:extLst>
              <a:ext uri="{FF2B5EF4-FFF2-40B4-BE49-F238E27FC236}">
                <a16:creationId xmlns:a16="http://schemas.microsoft.com/office/drawing/2014/main" id="{C2ABA486-1F98-4795-849F-1B5C5CF882C5}"/>
              </a:ext>
            </a:extLst>
          </p:cNvPr>
          <p:cNvPicPr>
            <a:picLocks noGrp="1" noChangeAspect="1"/>
          </p:cNvPicPr>
          <p:nvPr>
            <p:ph idx="1"/>
          </p:nvPr>
        </p:nvPicPr>
        <p:blipFill>
          <a:blip r:embed="rId3"/>
          <a:stretch>
            <a:fillRect/>
          </a:stretch>
        </p:blipFill>
        <p:spPr>
          <a:xfrm>
            <a:off x="449501" y="868203"/>
            <a:ext cx="7902655" cy="5268437"/>
          </a:xfrm>
        </p:spPr>
      </p:pic>
    </p:spTree>
    <p:extLst>
      <p:ext uri="{BB962C8B-B14F-4D97-AF65-F5344CB8AC3E}">
        <p14:creationId xmlns:p14="http://schemas.microsoft.com/office/powerpoint/2010/main" val="3615358101"/>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5650C-D147-4B0E-8A59-778A4CAB22CA}"/>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9457FAB3-1346-4C2D-9BAD-8C7CC30F395A}"/>
              </a:ext>
            </a:extLst>
          </p:cNvPr>
          <p:cNvSpPr>
            <a:spLocks noGrp="1"/>
          </p:cNvSpPr>
          <p:nvPr>
            <p:ph idx="1"/>
          </p:nvPr>
        </p:nvSpPr>
        <p:spPr/>
        <p:txBody>
          <a:bodyPr/>
          <a:lstStyle/>
          <a:p>
            <a:endParaRPr lang="nl-NL"/>
          </a:p>
        </p:txBody>
      </p:sp>
      <p:pic>
        <p:nvPicPr>
          <p:cNvPr id="5" name="Afbeelding 4">
            <a:extLst>
              <a:ext uri="{FF2B5EF4-FFF2-40B4-BE49-F238E27FC236}">
                <a16:creationId xmlns:a16="http://schemas.microsoft.com/office/drawing/2014/main" id="{9D2153FE-B2A5-439B-967F-45D592631E14}"/>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20979" t="7748" r="5625" b="9322"/>
          <a:stretch/>
        </p:blipFill>
        <p:spPr>
          <a:xfrm>
            <a:off x="0" y="-556054"/>
            <a:ext cx="12192000" cy="7748926"/>
          </a:xfrm>
          <a:prstGeom prst="rect">
            <a:avLst/>
          </a:prstGeom>
        </p:spPr>
      </p:pic>
    </p:spTree>
    <p:extLst>
      <p:ext uri="{BB962C8B-B14F-4D97-AF65-F5344CB8AC3E}">
        <p14:creationId xmlns:p14="http://schemas.microsoft.com/office/powerpoint/2010/main" val="1999977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734425" y="417935"/>
            <a:ext cx="3087086" cy="2585323"/>
          </a:xfrm>
        </p:spPr>
        <p:txBody>
          <a:bodyPr rtlCol="0">
            <a:normAutofit/>
          </a:bodyPr>
          <a:lstStyle/>
          <a:p>
            <a:pPr algn="ctr"/>
            <a:r>
              <a:rPr lang="nl-NL" sz="3200" b="1" dirty="0"/>
              <a:t>Slakkentong</a:t>
            </a:r>
            <a:br>
              <a:rPr lang="nl-NL" sz="3200" b="1" dirty="0"/>
            </a:br>
            <a:r>
              <a:rPr lang="nl-NL" sz="3200" b="1" dirty="0"/>
              <a:t>redt Ketelmeer</a:t>
            </a:r>
          </a:p>
        </p:txBody>
      </p:sp>
      <p:sp>
        <p:nvSpPr>
          <p:cNvPr id="3" name="Tekstvak 2">
            <a:extLst>
              <a:ext uri="{FF2B5EF4-FFF2-40B4-BE49-F238E27FC236}">
                <a16:creationId xmlns:a16="http://schemas.microsoft.com/office/drawing/2014/main" id="{530B3D98-1F27-4D90-B943-D54088C7DC1E}"/>
              </a:ext>
            </a:extLst>
          </p:cNvPr>
          <p:cNvSpPr txBox="1"/>
          <p:nvPr/>
        </p:nvSpPr>
        <p:spPr>
          <a:xfrm>
            <a:off x="8534400" y="3271520"/>
            <a:ext cx="3373120" cy="923330"/>
          </a:xfrm>
          <a:prstGeom prst="rect">
            <a:avLst/>
          </a:prstGeom>
          <a:noFill/>
        </p:spPr>
        <p:txBody>
          <a:bodyPr wrap="square" rtlCol="0">
            <a:spAutoFit/>
          </a:bodyPr>
          <a:lstStyle/>
          <a:p>
            <a:pPr algn="ctr"/>
            <a:r>
              <a:rPr lang="nl-NL" dirty="0">
                <a:latin typeface="Calibri" panose="020F0502020204030204" pitchFamily="34" charset="0"/>
                <a:cs typeface="Calibri" panose="020F0502020204030204" pitchFamily="34" charset="0"/>
                <a:sym typeface="Helvetica Neue"/>
              </a:rPr>
              <a:t>De rasp van de slang schraapte nauwkeurig de bovenste vervuilde laag van het Ketelmeer schoon.</a:t>
            </a:r>
            <a:endParaRPr lang="nl-NL" dirty="0">
              <a:latin typeface="Calibri" panose="020F0502020204030204" pitchFamily="34" charset="0"/>
              <a:cs typeface="Calibri" panose="020F0502020204030204" pitchFamily="34" charset="0"/>
            </a:endParaRPr>
          </a:p>
        </p:txBody>
      </p:sp>
      <p:pic>
        <p:nvPicPr>
          <p:cNvPr id="5" name="Tijdelijke aanduiding voor inhoud 7">
            <a:extLst>
              <a:ext uri="{FF2B5EF4-FFF2-40B4-BE49-F238E27FC236}">
                <a16:creationId xmlns:a16="http://schemas.microsoft.com/office/drawing/2014/main" id="{0FC8EE35-1B84-4353-B8B4-7F5594699BB4}"/>
              </a:ext>
            </a:extLst>
          </p:cNvPr>
          <p:cNvPicPr>
            <a:picLocks noGrp="1" noChangeAspect="1"/>
          </p:cNvPicPr>
          <p:nvPr>
            <p:ph idx="1"/>
          </p:nvPr>
        </p:nvPicPr>
        <p:blipFill>
          <a:blip r:embed="rId3"/>
          <a:stretch>
            <a:fillRect/>
          </a:stretch>
        </p:blipFill>
        <p:spPr>
          <a:xfrm>
            <a:off x="1844483" y="1417850"/>
            <a:ext cx="5463032" cy="3638466"/>
          </a:xfrm>
        </p:spPr>
      </p:pic>
    </p:spTree>
    <p:extLst>
      <p:ext uri="{BB962C8B-B14F-4D97-AF65-F5344CB8AC3E}">
        <p14:creationId xmlns:p14="http://schemas.microsoft.com/office/powerpoint/2010/main" val="122985873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734425" y="417935"/>
            <a:ext cx="3087086" cy="2585323"/>
          </a:xfrm>
        </p:spPr>
        <p:txBody>
          <a:bodyPr rtlCol="0">
            <a:normAutofit/>
          </a:bodyPr>
          <a:lstStyle/>
          <a:p>
            <a:pPr algn="ctr"/>
            <a:r>
              <a:rPr lang="nl-NL" sz="3200" b="1" dirty="0"/>
              <a:t>Slakkentong</a:t>
            </a:r>
            <a:br>
              <a:rPr lang="nl-NL" sz="3200" b="1" dirty="0"/>
            </a:br>
            <a:r>
              <a:rPr lang="nl-NL" sz="3200" b="1" dirty="0"/>
              <a:t>redt Ketelmeer</a:t>
            </a:r>
          </a:p>
        </p:txBody>
      </p:sp>
      <p:sp>
        <p:nvSpPr>
          <p:cNvPr id="3" name="Tekstvak 2">
            <a:extLst>
              <a:ext uri="{FF2B5EF4-FFF2-40B4-BE49-F238E27FC236}">
                <a16:creationId xmlns:a16="http://schemas.microsoft.com/office/drawing/2014/main" id="{530B3D98-1F27-4D90-B943-D54088C7DC1E}"/>
              </a:ext>
            </a:extLst>
          </p:cNvPr>
          <p:cNvSpPr txBox="1"/>
          <p:nvPr/>
        </p:nvSpPr>
        <p:spPr>
          <a:xfrm>
            <a:off x="8534400" y="3271520"/>
            <a:ext cx="3373120" cy="923330"/>
          </a:xfrm>
          <a:prstGeom prst="rect">
            <a:avLst/>
          </a:prstGeom>
          <a:noFill/>
        </p:spPr>
        <p:txBody>
          <a:bodyPr wrap="square" rtlCol="0">
            <a:spAutoFit/>
          </a:bodyPr>
          <a:lstStyle/>
          <a:p>
            <a:pPr algn="ctr"/>
            <a:r>
              <a:rPr lang="nl-NL" dirty="0">
                <a:latin typeface="Calibri" panose="020F0502020204030204" pitchFamily="34" charset="0"/>
                <a:cs typeface="Calibri" panose="020F0502020204030204" pitchFamily="34" charset="0"/>
                <a:sym typeface="Helvetica Neue"/>
              </a:rPr>
              <a:t>De rasp van de slang schraapte nauwkeurig de bovenste vervuilde laag van het Ketelmeer schoon.</a:t>
            </a:r>
            <a:endParaRPr lang="nl-NL" dirty="0">
              <a:latin typeface="Calibri" panose="020F0502020204030204" pitchFamily="34" charset="0"/>
              <a:cs typeface="Calibri" panose="020F0502020204030204" pitchFamily="34" charset="0"/>
            </a:endParaRPr>
          </a:p>
        </p:txBody>
      </p:sp>
      <p:pic>
        <p:nvPicPr>
          <p:cNvPr id="5" name="Tijdelijke aanduiding voor inhoud 7">
            <a:extLst>
              <a:ext uri="{FF2B5EF4-FFF2-40B4-BE49-F238E27FC236}">
                <a16:creationId xmlns:a16="http://schemas.microsoft.com/office/drawing/2014/main" id="{0FC8EE35-1B84-4353-B8B4-7F5594699BB4}"/>
              </a:ext>
            </a:extLst>
          </p:cNvPr>
          <p:cNvPicPr>
            <a:picLocks noGrp="1" noChangeAspect="1"/>
          </p:cNvPicPr>
          <p:nvPr>
            <p:ph idx="1"/>
          </p:nvPr>
        </p:nvPicPr>
        <p:blipFill>
          <a:blip r:embed="rId3"/>
          <a:stretch>
            <a:fillRect/>
          </a:stretch>
        </p:blipFill>
        <p:spPr>
          <a:xfrm>
            <a:off x="1844483" y="1417850"/>
            <a:ext cx="5463032" cy="3638466"/>
          </a:xfrm>
        </p:spPr>
      </p:pic>
      <p:pic>
        <p:nvPicPr>
          <p:cNvPr id="6" name="Afbeelding 5" descr="Afbeelding met weekdier, ongewerveld&#10;&#10;Automatisch gegenereerde beschrijving">
            <a:extLst>
              <a:ext uri="{FF2B5EF4-FFF2-40B4-BE49-F238E27FC236}">
                <a16:creationId xmlns:a16="http://schemas.microsoft.com/office/drawing/2014/main" id="{F0F050D9-3D39-4C1C-8C5B-25284AD29E8A}"/>
              </a:ext>
            </a:extLst>
          </p:cNvPr>
          <p:cNvPicPr>
            <a:picLocks noChangeAspect="1"/>
          </p:cNvPicPr>
          <p:nvPr/>
        </p:nvPicPr>
        <p:blipFill>
          <a:blip r:embed="rId4"/>
          <a:stretch>
            <a:fillRect/>
          </a:stretch>
        </p:blipFill>
        <p:spPr>
          <a:xfrm>
            <a:off x="1727200" y="315897"/>
            <a:ext cx="6004560" cy="5992832"/>
          </a:xfrm>
          <a:prstGeom prst="rect">
            <a:avLst/>
          </a:prstGeom>
        </p:spPr>
      </p:pic>
      <p:pic>
        <p:nvPicPr>
          <p:cNvPr id="8" name="Afbeelding 7" descr="Afbeelding met tekst&#10;&#10;Automatisch gegenereerde beschrijving">
            <a:extLst>
              <a:ext uri="{FF2B5EF4-FFF2-40B4-BE49-F238E27FC236}">
                <a16:creationId xmlns:a16="http://schemas.microsoft.com/office/drawing/2014/main" id="{FB26A28F-9236-4452-8AD0-A6CF9D0EE8DE}"/>
              </a:ext>
            </a:extLst>
          </p:cNvPr>
          <p:cNvPicPr>
            <a:picLocks noChangeAspect="1"/>
          </p:cNvPicPr>
          <p:nvPr/>
        </p:nvPicPr>
        <p:blipFill rotWithShape="1">
          <a:blip r:embed="rId5"/>
          <a:srcRect r="13718"/>
          <a:stretch/>
        </p:blipFill>
        <p:spPr>
          <a:xfrm>
            <a:off x="1363618" y="0"/>
            <a:ext cx="6424762" cy="6858000"/>
          </a:xfrm>
          <a:prstGeom prst="rect">
            <a:avLst/>
          </a:prstGeom>
        </p:spPr>
      </p:pic>
    </p:spTree>
    <p:extLst>
      <p:ext uri="{BB962C8B-B14F-4D97-AF65-F5344CB8AC3E}">
        <p14:creationId xmlns:p14="http://schemas.microsoft.com/office/powerpoint/2010/main" val="36665390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black-butterfly-wings">
            <a:hlinkClick r:id="rId3" tgtFrame="&quot;_blank&quot;"/>
            <a:extLst>
              <a:ext uri="{FF2B5EF4-FFF2-40B4-BE49-F238E27FC236}">
                <a16:creationId xmlns:a16="http://schemas.microsoft.com/office/drawing/2014/main" id="{561C8E13-F62D-411C-AB12-037F00C5F01B}"/>
              </a:ext>
            </a:extLst>
          </p:cNvPr>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99270" y="219295"/>
            <a:ext cx="4448303" cy="3109278"/>
          </a:xfrm>
          <a:prstGeom prst="rect">
            <a:avLst/>
          </a:prstGeom>
          <a:noFill/>
          <a:ln>
            <a:noFill/>
          </a:ln>
        </p:spPr>
      </p:pic>
      <p:sp>
        <p:nvSpPr>
          <p:cNvPr id="2" name="Titel 1">
            <a:extLst>
              <a:ext uri="{FF2B5EF4-FFF2-40B4-BE49-F238E27FC236}">
                <a16:creationId xmlns:a16="http://schemas.microsoft.com/office/drawing/2014/main" id="{2123F177-FDF6-4903-BB72-2D14C192B7D3}"/>
              </a:ext>
            </a:extLst>
          </p:cNvPr>
          <p:cNvSpPr>
            <a:spLocks noGrp="1"/>
          </p:cNvSpPr>
          <p:nvPr>
            <p:ph type="title"/>
          </p:nvPr>
        </p:nvSpPr>
        <p:spPr>
          <a:xfrm>
            <a:off x="7395270" y="348442"/>
            <a:ext cx="4796730" cy="2850984"/>
          </a:xfrm>
        </p:spPr>
        <p:txBody>
          <a:bodyPr>
            <a:noAutofit/>
          </a:bodyPr>
          <a:lstStyle/>
          <a:p>
            <a:pPr algn="ctr"/>
            <a:r>
              <a:rPr lang="nl-NL" sz="4000" dirty="0">
                <a:solidFill>
                  <a:schemeClr val="tx1"/>
                </a:solidFill>
              </a:rPr>
              <a:t>Zwarte vlindervleugels</a:t>
            </a:r>
            <a:br>
              <a:rPr lang="nl-NL" sz="4000" dirty="0">
                <a:solidFill>
                  <a:schemeClr val="tx1"/>
                </a:solidFill>
              </a:rPr>
            </a:br>
            <a:r>
              <a:rPr lang="nl-NL" sz="4000" dirty="0">
                <a:solidFill>
                  <a:schemeClr val="tx1"/>
                </a:solidFill>
              </a:rPr>
              <a:t>inspireren zonnecelontwerp </a:t>
            </a:r>
            <a:br>
              <a:rPr lang="nl-NL" sz="4000" dirty="0">
                <a:solidFill>
                  <a:schemeClr val="tx1"/>
                </a:solidFill>
              </a:rPr>
            </a:br>
            <a:endParaRPr lang="nl-NL" sz="4000" dirty="0"/>
          </a:p>
        </p:txBody>
      </p:sp>
      <p:sp>
        <p:nvSpPr>
          <p:cNvPr id="3" name="Tijdelijke aanduiding voor inhoud 2">
            <a:extLst>
              <a:ext uri="{FF2B5EF4-FFF2-40B4-BE49-F238E27FC236}">
                <a16:creationId xmlns:a16="http://schemas.microsoft.com/office/drawing/2014/main" id="{7C6608D0-E678-4353-9267-393EFDE31E8A}"/>
              </a:ext>
            </a:extLst>
          </p:cNvPr>
          <p:cNvSpPr>
            <a:spLocks noGrp="1"/>
          </p:cNvSpPr>
          <p:nvPr>
            <p:ph idx="1"/>
          </p:nvPr>
        </p:nvSpPr>
        <p:spPr>
          <a:xfrm>
            <a:off x="1299270" y="2831667"/>
            <a:ext cx="7580570" cy="3880773"/>
          </a:xfrm>
        </p:spPr>
        <p:txBody>
          <a:bodyPr>
            <a:normAutofit/>
          </a:bodyPr>
          <a:lstStyle/>
          <a:p>
            <a:pPr marL="0" indent="0">
              <a:buNone/>
            </a:pPr>
            <a:r>
              <a:rPr lang="nl-NL" sz="2800" dirty="0" err="1">
                <a:solidFill>
                  <a:schemeClr val="tx1"/>
                </a:solidFill>
              </a:rPr>
              <a:t>Pachliopta</a:t>
            </a:r>
            <a:r>
              <a:rPr lang="nl-NL" sz="2800" dirty="0">
                <a:solidFill>
                  <a:schemeClr val="tx1"/>
                </a:solidFill>
              </a:rPr>
              <a:t> </a:t>
            </a:r>
            <a:r>
              <a:rPr lang="nl-NL" sz="2800" dirty="0" err="1">
                <a:solidFill>
                  <a:schemeClr val="tx1"/>
                </a:solidFill>
              </a:rPr>
              <a:t>aristolochiae</a:t>
            </a:r>
            <a:r>
              <a:rPr lang="nl-NL" sz="2800" dirty="0">
                <a:solidFill>
                  <a:schemeClr val="tx1"/>
                </a:solidFill>
              </a:rPr>
              <a:t> - Het zwart absorbeert de zonnestralen die de vlinder bij koud weer helpen op te warmen.</a:t>
            </a:r>
          </a:p>
          <a:p>
            <a:pPr marL="0" indent="0">
              <a:buNone/>
            </a:pPr>
            <a:r>
              <a:rPr lang="nl-NL" sz="2800" dirty="0">
                <a:solidFill>
                  <a:schemeClr val="tx1"/>
                </a:solidFill>
              </a:rPr>
              <a:t>Microscopisch kleine gaatjes in de vleugel vangen 2x zoveel licht als andere ontwerpen (ongeacht de stand van de zon). Dit is nu gekopieerd in zonnecellen</a:t>
            </a:r>
          </a:p>
          <a:p>
            <a:pPr marL="0" indent="0">
              <a:buNone/>
            </a:pPr>
            <a:endParaRPr lang="nl-NL" sz="2800" dirty="0">
              <a:solidFill>
                <a:schemeClr val="tx1"/>
              </a:solidFill>
            </a:endParaRPr>
          </a:p>
          <a:p>
            <a:pPr marL="0" indent="0">
              <a:buNone/>
            </a:pPr>
            <a:endParaRPr lang="nl-NL" sz="2800" dirty="0"/>
          </a:p>
        </p:txBody>
      </p:sp>
      <p:pic>
        <p:nvPicPr>
          <p:cNvPr id="12" name="Afbeelding 11">
            <a:extLst>
              <a:ext uri="{FF2B5EF4-FFF2-40B4-BE49-F238E27FC236}">
                <a16:creationId xmlns:a16="http://schemas.microsoft.com/office/drawing/2014/main" id="{7683C9CA-F47C-4362-9A21-6C5491128BE3}"/>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8207055" y="2801823"/>
            <a:ext cx="3549275" cy="2880828"/>
          </a:xfrm>
          <a:prstGeom prst="rect">
            <a:avLst/>
          </a:prstGeom>
        </p:spPr>
      </p:pic>
    </p:spTree>
    <p:extLst>
      <p:ext uri="{BB962C8B-B14F-4D97-AF65-F5344CB8AC3E}">
        <p14:creationId xmlns:p14="http://schemas.microsoft.com/office/powerpoint/2010/main" val="334484410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7" name="Afbeelding 16">
            <a:extLst>
              <a:ext uri="{FF2B5EF4-FFF2-40B4-BE49-F238E27FC236}">
                <a16:creationId xmlns:a16="http://schemas.microsoft.com/office/drawing/2014/main" id="{CFD580F5-E7BF-4C1D-BEFD-4A4601EBA87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pic>
        <p:nvPicPr>
          <p:cNvPr id="28" name="Afbeelding 18">
            <a:extLst>
              <a:ext uri="{FF2B5EF4-FFF2-40B4-BE49-F238E27FC236}">
                <a16:creationId xmlns:a16="http://schemas.microsoft.com/office/drawing/2014/main" id="{F0F06750-78FE-4472-8DA5-14CF3336F81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15" name="14 Maar het allerbelangrijkste is: houd van elkaar. Want liefde maakt van jullie een volmaakte eenheid. 15 Jullie zijn uitgekozen om samen één kerk te vormen. Christus heeft jullie vrede gegeven. Laat zijn vrede jullie nu leiden bij jullie beslissingen. En wees dankbaar!">
            <a:extLst>
              <a:ext uri="{FF2B5EF4-FFF2-40B4-BE49-F238E27FC236}">
                <a16:creationId xmlns:a16="http://schemas.microsoft.com/office/drawing/2014/main" id="{6435835D-9452-4C42-8C25-EED42F360115}"/>
              </a:ext>
            </a:extLst>
          </p:cNvPr>
          <p:cNvSpPr txBox="1"/>
          <p:nvPr/>
        </p:nvSpPr>
        <p:spPr>
          <a:xfrm>
            <a:off x="594039" y="2126972"/>
            <a:ext cx="11003923" cy="17748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12700">
              <a:defRPr sz="6000">
                <a:latin typeface="Campton SemiBold"/>
                <a:ea typeface="Campton SemiBold"/>
                <a:cs typeface="Campton SemiBold"/>
                <a:sym typeface="Campton SemiBold"/>
              </a:defRPr>
            </a:lvl1pPr>
          </a:lstStyle>
          <a:p>
            <a:r>
              <a:rPr lang="nl-NL" sz="2800" dirty="0">
                <a:latin typeface="Calibri" panose="020F0502020204030204" pitchFamily="34" charset="0"/>
                <a:cs typeface="Calibri" panose="020F0502020204030204" pitchFamily="34" charset="0"/>
              </a:rPr>
              <a:t>Hoewel de mensen in staat waren God te kennen, wilden zij Hem niet de  eer geven die Hem toekomt en Hem niet eens danken voor alles wat Hij  heeft gedaan. Zij hielden zich met allerlei ideeën bezig. In hun verdwazing raakten zij het spoor bijster.</a:t>
            </a:r>
          </a:p>
        </p:txBody>
      </p:sp>
      <p:sp>
        <p:nvSpPr>
          <p:cNvPr id="16" name="Kollossenzen 3:12-15 BGT">
            <a:extLst>
              <a:ext uri="{FF2B5EF4-FFF2-40B4-BE49-F238E27FC236}">
                <a16:creationId xmlns:a16="http://schemas.microsoft.com/office/drawing/2014/main" id="{9021A8D6-ACD4-4E42-8F53-73257B0E27CB}"/>
              </a:ext>
            </a:extLst>
          </p:cNvPr>
          <p:cNvSpPr txBox="1"/>
          <p:nvPr/>
        </p:nvSpPr>
        <p:spPr>
          <a:xfrm>
            <a:off x="3080569" y="4587340"/>
            <a:ext cx="4353936" cy="397545"/>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12700">
              <a:defRPr sz="4500">
                <a:latin typeface="Campton Light"/>
                <a:ea typeface="Campton Light"/>
                <a:cs typeface="Campton Light"/>
                <a:sym typeface="Campton Light"/>
              </a:defRPr>
            </a:lvl1pPr>
          </a:lstStyle>
          <a:p>
            <a:r>
              <a:rPr lang="nl-NL" sz="2250" dirty="0">
                <a:latin typeface="Calibri" panose="020F0502020204030204" pitchFamily="34" charset="0"/>
                <a:cs typeface="Calibri" panose="020F0502020204030204" pitchFamily="34" charset="0"/>
              </a:rPr>
              <a:t>Romeinen 1 vers 21 (Het Boek)</a:t>
            </a:r>
            <a:endParaRPr sz="225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20333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1F3A6C-0CE8-450D-9289-02EC1C165BA0}"/>
              </a:ext>
            </a:extLst>
          </p:cNvPr>
          <p:cNvSpPr>
            <a:spLocks noGrp="1"/>
          </p:cNvSpPr>
          <p:nvPr>
            <p:ph type="title"/>
          </p:nvPr>
        </p:nvSpPr>
        <p:spPr/>
        <p:txBody>
          <a:bodyPr/>
          <a:lstStyle/>
          <a:p>
            <a:endParaRPr lang="nl-NL"/>
          </a:p>
        </p:txBody>
      </p:sp>
      <p:pic>
        <p:nvPicPr>
          <p:cNvPr id="4" name="8.Dawkins short 2">
            <a:hlinkClick r:id="" action="ppaction://media"/>
            <a:extLst>
              <a:ext uri="{FF2B5EF4-FFF2-40B4-BE49-F238E27FC236}">
                <a16:creationId xmlns:a16="http://schemas.microsoft.com/office/drawing/2014/main" id="{7F4F7D63-6F04-4B2F-BF85-04A37DD5756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402080" y="34289"/>
            <a:ext cx="9052560" cy="6789421"/>
          </a:xfrm>
        </p:spPr>
      </p:pic>
    </p:spTree>
    <p:extLst>
      <p:ext uri="{BB962C8B-B14F-4D97-AF65-F5344CB8AC3E}">
        <p14:creationId xmlns:p14="http://schemas.microsoft.com/office/powerpoint/2010/main" val="501432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9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hthoek 9">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12" name="Afbeelding 11">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el 1">
            <a:extLst>
              <a:ext uri="{FF2B5EF4-FFF2-40B4-BE49-F238E27FC236}">
                <a16:creationId xmlns:a16="http://schemas.microsoft.com/office/drawing/2014/main" id="{44DFCA76-5DF3-4D71-A543-CF57216D5E4E}"/>
              </a:ext>
            </a:extLst>
          </p:cNvPr>
          <p:cNvSpPr>
            <a:spLocks noGrp="1"/>
          </p:cNvSpPr>
          <p:nvPr>
            <p:ph type="title"/>
          </p:nvPr>
        </p:nvSpPr>
        <p:spPr>
          <a:xfrm>
            <a:off x="2489200" y="764372"/>
            <a:ext cx="9017000" cy="1430187"/>
          </a:xfrm>
        </p:spPr>
        <p:txBody>
          <a:bodyPr rtlCol="0">
            <a:normAutofit/>
          </a:bodyPr>
          <a:lstStyle/>
          <a:p>
            <a:pPr rtl="0"/>
            <a:r>
              <a:rPr lang="nl-NL" b="1" dirty="0"/>
              <a:t>Sluit wetenschap God uit of in?</a:t>
            </a:r>
          </a:p>
        </p:txBody>
      </p:sp>
      <p:graphicFrame>
        <p:nvGraphicFramePr>
          <p:cNvPr id="5" name="Tijdelijke aanduiding voor inhoud 4" descr="Vergelijkende SmartArt-grafiek ">
            <a:extLst>
              <a:ext uri="{FF2B5EF4-FFF2-40B4-BE49-F238E27FC236}">
                <a16:creationId xmlns:a16="http://schemas.microsoft.com/office/drawing/2014/main" id="{F9168008-95BD-4975-8EE3-48D676677C75}"/>
              </a:ext>
            </a:extLst>
          </p:cNvPr>
          <p:cNvGraphicFramePr>
            <a:graphicFrameLocks noGrp="1"/>
          </p:cNvGraphicFramePr>
          <p:nvPr>
            <p:ph idx="1"/>
            <p:extLst>
              <p:ext uri="{D42A27DB-BD31-4B8C-83A1-F6EECF244321}">
                <p14:modId xmlns:p14="http://schemas.microsoft.com/office/powerpoint/2010/main" val="3172319280"/>
              </p:ext>
            </p:extLst>
          </p:nvPr>
        </p:nvGraphicFramePr>
        <p:xfrm>
          <a:off x="685800" y="2194560"/>
          <a:ext cx="10820400" cy="40241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81673336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a:extLst>
              <a:ext uri="{FF2B5EF4-FFF2-40B4-BE49-F238E27FC236}">
                <a16:creationId xmlns:a16="http://schemas.microsoft.com/office/drawing/2014/main" id="{F07ABDB2-4F73-4700-97F3-937491A94C61}"/>
              </a:ext>
            </a:extLst>
          </p:cNvPr>
          <p:cNvPicPr>
            <a:picLocks noChangeAspect="1"/>
          </p:cNvPicPr>
          <p:nvPr/>
        </p:nvPicPr>
        <p:blipFill rotWithShape="1">
          <a:blip r:embed="rId3">
            <a:extLst>
              <a:ext uri="{28A0092B-C50C-407E-A947-70E740481C1C}">
                <a14:useLocalDpi xmlns:a14="http://schemas.microsoft.com/office/drawing/2010/main" val="0"/>
              </a:ext>
            </a:extLst>
          </a:blip>
          <a:srcRect l="15412" t="12401" r="2706" b="23548"/>
          <a:stretch/>
        </p:blipFill>
        <p:spPr>
          <a:xfrm>
            <a:off x="7525266" y="370703"/>
            <a:ext cx="4191606" cy="4139513"/>
          </a:xfrm>
          <a:prstGeom prst="rect">
            <a:avLst/>
          </a:prstGeom>
        </p:spPr>
      </p:pic>
      <p:sp>
        <p:nvSpPr>
          <p:cNvPr id="7" name="14 Maar het allerbelangrijkste is: houd van elkaar. Want liefde maakt van jullie een volmaakte eenheid. 15 Jullie zijn uitgekozen om samen één kerk te vormen. Christus heeft jullie vrede gegeven. Laat zijn vrede jullie nu leiden bij jullie beslissingen. En wees dankbaar!">
            <a:extLst>
              <a:ext uri="{FF2B5EF4-FFF2-40B4-BE49-F238E27FC236}">
                <a16:creationId xmlns:a16="http://schemas.microsoft.com/office/drawing/2014/main" id="{234192F2-5B81-4DE2-BC06-3BB9869658E0}"/>
              </a:ext>
            </a:extLst>
          </p:cNvPr>
          <p:cNvSpPr txBox="1"/>
          <p:nvPr/>
        </p:nvSpPr>
        <p:spPr>
          <a:xfrm>
            <a:off x="607876" y="1639603"/>
            <a:ext cx="7916363" cy="22057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12700">
              <a:defRPr sz="6000">
                <a:latin typeface="Campton SemiBold"/>
                <a:ea typeface="Campton SemiBold"/>
                <a:cs typeface="Campton SemiBold"/>
                <a:sym typeface="Campton SemiBold"/>
              </a:defRPr>
            </a:lvl1pPr>
          </a:lstStyle>
          <a:p>
            <a:r>
              <a:rPr lang="en-US" sz="2800" dirty="0">
                <a:latin typeface="Calibri" panose="020F0502020204030204" pitchFamily="34" charset="0"/>
                <a:cs typeface="Calibri" panose="020F0502020204030204" pitchFamily="34" charset="0"/>
              </a:rPr>
              <a:t>ROBERT BOYLE (1627 –1691)</a:t>
            </a:r>
          </a:p>
          <a:p>
            <a:r>
              <a:rPr lang="en-US" sz="2800" dirty="0" err="1">
                <a:latin typeface="Calibri" panose="020F0502020204030204" pitchFamily="34" charset="0"/>
                <a:cs typeface="Calibri" panose="020F0502020204030204" pitchFamily="34" charset="0"/>
              </a:rPr>
              <a:t>Een</a:t>
            </a:r>
            <a:r>
              <a:rPr lang="en-US" sz="2800" dirty="0">
                <a:latin typeface="Calibri" panose="020F0502020204030204" pitchFamily="34" charset="0"/>
                <a:cs typeface="Calibri" panose="020F0502020204030204" pitchFamily="34" charset="0"/>
              </a:rPr>
              <a:t> van de </a:t>
            </a:r>
            <a:r>
              <a:rPr lang="en-US" sz="2800" dirty="0" err="1">
                <a:latin typeface="Calibri" panose="020F0502020204030204" pitchFamily="34" charset="0"/>
                <a:cs typeface="Calibri" panose="020F0502020204030204" pitchFamily="34" charset="0"/>
              </a:rPr>
              <a:t>grondleggers</a:t>
            </a:r>
            <a:r>
              <a:rPr lang="en-US" sz="2800" dirty="0">
                <a:latin typeface="Calibri" panose="020F0502020204030204" pitchFamily="34" charset="0"/>
                <a:cs typeface="Calibri" panose="020F0502020204030204" pitchFamily="34" charset="0"/>
              </a:rPr>
              <a:t> van de </a:t>
            </a:r>
            <a:r>
              <a:rPr lang="en-US" sz="2800" dirty="0" err="1">
                <a:latin typeface="Calibri" panose="020F0502020204030204" pitchFamily="34" charset="0"/>
                <a:cs typeface="Calibri" panose="020F0502020204030204" pitchFamily="34" charset="0"/>
              </a:rPr>
              <a:t>moderne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scheikunde</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Bekend</a:t>
            </a:r>
            <a:r>
              <a:rPr lang="en-US" sz="2800" dirty="0">
                <a:latin typeface="Calibri" panose="020F0502020204030204" pitchFamily="34" charset="0"/>
                <a:cs typeface="Calibri" panose="020F0502020204030204" pitchFamily="34" charset="0"/>
              </a:rPr>
              <a:t> van de “wet van Boyle”.</a:t>
            </a:r>
          </a:p>
          <a:p>
            <a:r>
              <a:rPr lang="en-US" sz="2800" dirty="0">
                <a:latin typeface="Calibri" panose="020F0502020204030204" pitchFamily="34" charset="0"/>
                <a:cs typeface="Calibri" panose="020F0502020204030204" pitchFamily="34" charset="0"/>
              </a:rPr>
              <a:t>De </a:t>
            </a:r>
            <a:r>
              <a:rPr lang="en-US" sz="2800" dirty="0" err="1">
                <a:latin typeface="Calibri" panose="020F0502020204030204" pitchFamily="34" charset="0"/>
                <a:cs typeface="Calibri" panose="020F0502020204030204" pitchFamily="34" charset="0"/>
              </a:rPr>
              <a:t>natuurwetenschap</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kan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een</a:t>
            </a:r>
            <a:r>
              <a:rPr lang="en-US" sz="2800" dirty="0">
                <a:latin typeface="Calibri" panose="020F0502020204030204" pitchFamily="34" charset="0"/>
                <a:cs typeface="Calibri" panose="020F0502020204030204" pitchFamily="34" charset="0"/>
              </a:rPr>
              <a:t> </a:t>
            </a:r>
            <a:r>
              <a:rPr lang="nl-NL" sz="2800" dirty="0">
                <a:latin typeface="Calibri" panose="020F0502020204030204" pitchFamily="34" charset="0"/>
                <a:cs typeface="Calibri" panose="020F0502020204030204" pitchFamily="34" charset="0"/>
              </a:rPr>
              <a:t>krachtig bewijs leveren voor het bestaan van God. </a:t>
            </a:r>
            <a:endParaRPr sz="2800" dirty="0">
              <a:latin typeface="Calibri" panose="020F0502020204030204" pitchFamily="34" charset="0"/>
              <a:cs typeface="Calibri" panose="020F0502020204030204" pitchFamily="34" charset="0"/>
            </a:endParaRPr>
          </a:p>
        </p:txBody>
      </p:sp>
      <p:sp>
        <p:nvSpPr>
          <p:cNvPr id="8" name="Kollossenzen 3:12-15 BGT">
            <a:extLst>
              <a:ext uri="{FF2B5EF4-FFF2-40B4-BE49-F238E27FC236}">
                <a16:creationId xmlns:a16="http://schemas.microsoft.com/office/drawing/2014/main" id="{52BCF8BB-7216-4A90-868C-746C1A0040DA}"/>
              </a:ext>
            </a:extLst>
          </p:cNvPr>
          <p:cNvSpPr txBox="1"/>
          <p:nvPr/>
        </p:nvSpPr>
        <p:spPr>
          <a:xfrm>
            <a:off x="633006" y="4311443"/>
            <a:ext cx="8988063" cy="397545"/>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12700">
              <a:defRPr sz="4500">
                <a:latin typeface="Campton Light"/>
                <a:ea typeface="Campton Light"/>
                <a:cs typeface="Campton Light"/>
                <a:sym typeface="Campton Light"/>
              </a:defRPr>
            </a:lvl1pPr>
          </a:lstStyle>
          <a:p>
            <a:r>
              <a:rPr lang="en-US" sz="2250" i="1" dirty="0"/>
              <a:t>Disquisition about the Final Causes of Natural Things</a:t>
            </a:r>
            <a:r>
              <a:rPr lang="en-US" sz="2250" dirty="0"/>
              <a:t> (1688)</a:t>
            </a:r>
            <a:endParaRPr sz="2250" dirty="0"/>
          </a:p>
        </p:txBody>
      </p:sp>
    </p:spTree>
    <p:extLst>
      <p:ext uri="{BB962C8B-B14F-4D97-AF65-F5344CB8AC3E}">
        <p14:creationId xmlns:p14="http://schemas.microsoft.com/office/powerpoint/2010/main" val="409032842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B1174EB3-2831-4C44-86E6-72613800E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6181" y="481065"/>
            <a:ext cx="2744924" cy="3770056"/>
          </a:xfrm>
          <a:prstGeom prst="rect">
            <a:avLst/>
          </a:prstGeom>
        </p:spPr>
      </p:pic>
      <p:sp>
        <p:nvSpPr>
          <p:cNvPr id="9" name="Tekstvak 8">
            <a:extLst>
              <a:ext uri="{FF2B5EF4-FFF2-40B4-BE49-F238E27FC236}">
                <a16:creationId xmlns:a16="http://schemas.microsoft.com/office/drawing/2014/main" id="{C4E9DB82-0CA6-4EF3-882A-DC1AD733CD3C}"/>
              </a:ext>
            </a:extLst>
          </p:cNvPr>
          <p:cNvSpPr txBox="1"/>
          <p:nvPr/>
        </p:nvSpPr>
        <p:spPr>
          <a:xfrm>
            <a:off x="497840" y="1249680"/>
            <a:ext cx="8649248" cy="1815882"/>
          </a:xfrm>
          <a:prstGeom prst="rect">
            <a:avLst/>
          </a:prstGeom>
          <a:noFill/>
        </p:spPr>
        <p:txBody>
          <a:bodyPr wrap="square">
            <a:spAutoFit/>
          </a:bodyPr>
          <a:lstStyle/>
          <a:p>
            <a:r>
              <a:rPr lang="nl-NL" sz="2800" dirty="0">
                <a:latin typeface="Calibri" panose="020F0502020204030204" pitchFamily="34" charset="0"/>
                <a:cs typeface="Calibri" panose="020F0502020204030204" pitchFamily="34" charset="0"/>
              </a:rPr>
              <a:t>NEWTON (1643 –1727) </a:t>
            </a:r>
            <a:br>
              <a:rPr lang="nl-NL" sz="2800" dirty="0">
                <a:latin typeface="Calibri" panose="020F0502020204030204" pitchFamily="34" charset="0"/>
                <a:cs typeface="Calibri" panose="020F0502020204030204" pitchFamily="34" charset="0"/>
              </a:rPr>
            </a:br>
            <a:r>
              <a:rPr lang="nl-NL" sz="2800" dirty="0">
                <a:latin typeface="Calibri" panose="020F0502020204030204" pitchFamily="34" charset="0"/>
                <a:cs typeface="Calibri" panose="020F0502020204030204" pitchFamily="34" charset="0"/>
              </a:rPr>
              <a:t>Leden van de Britse Royal Society zagen in 2005 Newton als de grootste geleerde in de hele geschiedenis van de wetenschap.</a:t>
            </a:r>
          </a:p>
        </p:txBody>
      </p:sp>
      <p:sp>
        <p:nvSpPr>
          <p:cNvPr id="10" name="Tekstvak 9">
            <a:extLst>
              <a:ext uri="{FF2B5EF4-FFF2-40B4-BE49-F238E27FC236}">
                <a16:creationId xmlns:a16="http://schemas.microsoft.com/office/drawing/2014/main" id="{A152B707-3F16-4A12-9240-72EE71ED9264}"/>
              </a:ext>
            </a:extLst>
          </p:cNvPr>
          <p:cNvSpPr txBox="1"/>
          <p:nvPr/>
        </p:nvSpPr>
        <p:spPr>
          <a:xfrm>
            <a:off x="497840" y="3065562"/>
            <a:ext cx="8649248" cy="2246769"/>
          </a:xfrm>
          <a:prstGeom prst="rect">
            <a:avLst/>
          </a:prstGeom>
          <a:noFill/>
        </p:spPr>
        <p:txBody>
          <a:bodyPr wrap="square">
            <a:spAutoFit/>
          </a:bodyPr>
          <a:lstStyle/>
          <a:p>
            <a:r>
              <a:rPr lang="nl-NL" sz="2800" dirty="0">
                <a:latin typeface="Calibri" panose="020F0502020204030204" pitchFamily="34" charset="0"/>
                <a:cs typeface="Calibri" panose="020F0502020204030204" pitchFamily="34" charset="0"/>
              </a:rPr>
              <a:t>… de hemellichamen … kunnen in geen geval de normale positie van hun banen zelf uit die wetten hebben afgeleid.</a:t>
            </a:r>
          </a:p>
          <a:p>
            <a:r>
              <a:rPr lang="nl-NL" sz="2800" dirty="0">
                <a:latin typeface="Calibri" panose="020F0502020204030204" pitchFamily="34" charset="0"/>
                <a:cs typeface="Calibri" panose="020F0502020204030204" pitchFamily="34" charset="0"/>
              </a:rPr>
              <a:t>Zo kan dit prachtige systeem van de zon, kometen en planeten alleen voortkomen uit de raad en heerschappij van een intelligent en krachtig wezen.</a:t>
            </a:r>
          </a:p>
        </p:txBody>
      </p:sp>
      <p:sp>
        <p:nvSpPr>
          <p:cNvPr id="11" name="Kollossenzen 3:12-15 BGT">
            <a:extLst>
              <a:ext uri="{FF2B5EF4-FFF2-40B4-BE49-F238E27FC236}">
                <a16:creationId xmlns:a16="http://schemas.microsoft.com/office/drawing/2014/main" id="{A76C0ADE-6964-43CE-865C-DC4069C48D57}"/>
              </a:ext>
            </a:extLst>
          </p:cNvPr>
          <p:cNvSpPr txBox="1"/>
          <p:nvPr/>
        </p:nvSpPr>
        <p:spPr>
          <a:xfrm>
            <a:off x="1848280" y="5608320"/>
            <a:ext cx="3930014" cy="397545"/>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defTabSz="12700">
              <a:defRPr sz="4500">
                <a:latin typeface="Campton Light"/>
                <a:ea typeface="Campton Light"/>
                <a:cs typeface="Campton Light"/>
                <a:sym typeface="Campton Light"/>
              </a:defRPr>
            </a:lvl1pPr>
          </a:lstStyle>
          <a:p>
            <a:r>
              <a:rPr lang="nl-NL" sz="2250"/>
              <a:t>Newton – Principia 1686 </a:t>
            </a:r>
            <a:endParaRPr sz="2250"/>
          </a:p>
        </p:txBody>
      </p:sp>
      <p:pic>
        <p:nvPicPr>
          <p:cNvPr id="12" name="Afbeelding 11">
            <a:extLst>
              <a:ext uri="{FF2B5EF4-FFF2-40B4-BE49-F238E27FC236}">
                <a16:creationId xmlns:a16="http://schemas.microsoft.com/office/drawing/2014/main" id="{7726D294-E3E8-4326-93BE-559BA471AA94}"/>
              </a:ext>
            </a:extLst>
          </p:cNvPr>
          <p:cNvPicPr>
            <a:picLocks noChangeAspect="1"/>
          </p:cNvPicPr>
          <p:nvPr/>
        </p:nvPicPr>
        <p:blipFill>
          <a:blip r:embed="rId4"/>
          <a:stretch>
            <a:fillRect/>
          </a:stretch>
        </p:blipFill>
        <p:spPr>
          <a:xfrm>
            <a:off x="9012218" y="3991067"/>
            <a:ext cx="2907658" cy="2338089"/>
          </a:xfrm>
          <a:prstGeom prst="rect">
            <a:avLst/>
          </a:prstGeom>
        </p:spPr>
      </p:pic>
    </p:spTree>
    <p:extLst>
      <p:ext uri="{BB962C8B-B14F-4D97-AF65-F5344CB8AC3E}">
        <p14:creationId xmlns:p14="http://schemas.microsoft.com/office/powerpoint/2010/main" val="273741334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hthoek 23">
            <a:extLst>
              <a:ext uri="{FF2B5EF4-FFF2-40B4-BE49-F238E27FC236}">
                <a16:creationId xmlns:a16="http://schemas.microsoft.com/office/drawing/2014/main" id="{1EA5387D-64D8-4D6C-B109-FF4E81DF60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9" name="Afbeelding 8" descr="Abstract condensspoor">
            <a:extLst>
              <a:ext uri="{FF2B5EF4-FFF2-40B4-BE49-F238E27FC236}">
                <a16:creationId xmlns:a16="http://schemas.microsoft.com/office/drawing/2014/main" id="{672405C2-14A9-4567-8A94-9EEAB9EE187A}"/>
              </a:ext>
            </a:extLst>
          </p:cNvPr>
          <p:cNvPicPr>
            <a:picLocks noChangeAspect="1"/>
          </p:cNvPicPr>
          <p:nvPr/>
        </p:nvPicPr>
        <p:blipFill rotWithShape="1">
          <a:blip r:embed="rId3" cstate="screen">
            <a:duotone>
              <a:prstClr val="black"/>
              <a:schemeClr val="tx2">
                <a:tint val="45000"/>
                <a:satMod val="400000"/>
              </a:schemeClr>
            </a:duotone>
            <a:alphaModFix amt="30000"/>
            <a:extLst>
              <a:ext uri="{28A0092B-C50C-407E-A947-70E740481C1C}">
                <a14:useLocalDpi xmlns:a14="http://schemas.microsoft.com/office/drawing/2010/main"/>
              </a:ext>
            </a:extLst>
          </a:blip>
          <a:srcRect l="31974" r="34692"/>
          <a:stretch/>
        </p:blipFill>
        <p:spPr>
          <a:xfrm>
            <a:off x="20" y="10"/>
            <a:ext cx="12191980" cy="6857990"/>
          </a:xfrm>
          <a:prstGeom prst="rect">
            <a:avLst/>
          </a:prstGeom>
        </p:spPr>
      </p:pic>
      <p:pic>
        <p:nvPicPr>
          <p:cNvPr id="26" name="Afbeelding 25">
            <a:extLst>
              <a:ext uri="{FF2B5EF4-FFF2-40B4-BE49-F238E27FC236}">
                <a16:creationId xmlns:a16="http://schemas.microsoft.com/office/drawing/2014/main" id="{6319FFD2-07B5-4029-BFB3-26FCFCC2F1B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el 1">
            <a:extLst>
              <a:ext uri="{FF2B5EF4-FFF2-40B4-BE49-F238E27FC236}">
                <a16:creationId xmlns:a16="http://schemas.microsoft.com/office/drawing/2014/main" id="{C97023BE-6816-482B-9AB3-EFCB0B453986}"/>
              </a:ext>
            </a:extLst>
          </p:cNvPr>
          <p:cNvSpPr>
            <a:spLocks noGrp="1"/>
          </p:cNvSpPr>
          <p:nvPr>
            <p:ph type="title"/>
          </p:nvPr>
        </p:nvSpPr>
        <p:spPr>
          <a:xfrm>
            <a:off x="1905000" y="764373"/>
            <a:ext cx="9601200" cy="1293028"/>
          </a:xfrm>
        </p:spPr>
        <p:txBody>
          <a:bodyPr rtlCol="0">
            <a:normAutofit fontScale="90000"/>
          </a:bodyPr>
          <a:lstStyle/>
          <a:p>
            <a:pPr rtl="0"/>
            <a:r>
              <a:rPr lang="nl-NL" b="1" dirty="0"/>
              <a:t>De schepping als bron van inspiratie</a:t>
            </a:r>
          </a:p>
        </p:txBody>
      </p:sp>
      <p:graphicFrame>
        <p:nvGraphicFramePr>
          <p:cNvPr id="11" name="Tijdelijke aanduiding voor inhoud 2">
            <a:extLst>
              <a:ext uri="{FF2B5EF4-FFF2-40B4-BE49-F238E27FC236}">
                <a16:creationId xmlns:a16="http://schemas.microsoft.com/office/drawing/2014/main" id="{81AFE345-0008-4D0F-99AC-76C69B829738}"/>
              </a:ext>
              <a:ext uri="{C183D7F6-B498-43B3-948B-1728B52AA6E4}">
                <adec:decorative xmlns:adec="http://schemas.microsoft.com/office/drawing/2017/decorative" val="1"/>
              </a:ext>
            </a:extLst>
          </p:cNvPr>
          <p:cNvGraphicFramePr>
            <a:graphicFrameLocks noGrp="1"/>
          </p:cNvGraphicFramePr>
          <p:nvPr>
            <p:ph idx="1"/>
            <p:extLst>
              <p:ext uri="{D42A27DB-BD31-4B8C-83A1-F6EECF244321}">
                <p14:modId xmlns:p14="http://schemas.microsoft.com/office/powerpoint/2010/main" val="2772559709"/>
              </p:ext>
            </p:extLst>
          </p:nvPr>
        </p:nvGraphicFramePr>
        <p:xfrm>
          <a:off x="685800" y="2193925"/>
          <a:ext cx="10820400" cy="40243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fbeelding 3" descr="Afbeelding met tekst, binnen&#10;&#10;Automatisch gegenereerde beschrijving">
            <a:extLst>
              <a:ext uri="{FF2B5EF4-FFF2-40B4-BE49-F238E27FC236}">
                <a16:creationId xmlns:a16="http://schemas.microsoft.com/office/drawing/2014/main" id="{8E28A0E9-D32F-462A-8C41-46EAFF4E1551}"/>
              </a:ext>
            </a:extLst>
          </p:cNvPr>
          <p:cNvPicPr>
            <a:picLocks noChangeAspect="1"/>
          </p:cNvPicPr>
          <p:nvPr/>
        </p:nvPicPr>
        <p:blipFill>
          <a:blip r:embed="rId10"/>
          <a:stretch>
            <a:fillRect/>
          </a:stretch>
        </p:blipFill>
        <p:spPr>
          <a:xfrm>
            <a:off x="5324355" y="2789237"/>
            <a:ext cx="1543755" cy="1562843"/>
          </a:xfrm>
          <a:prstGeom prst="rect">
            <a:avLst/>
          </a:prstGeom>
        </p:spPr>
      </p:pic>
      <p:pic>
        <p:nvPicPr>
          <p:cNvPr id="6" name="Afbeelding 5" descr="Afbeelding met vervagen&#10;&#10;Automatisch gegenereerde beschrijving">
            <a:extLst>
              <a:ext uri="{FF2B5EF4-FFF2-40B4-BE49-F238E27FC236}">
                <a16:creationId xmlns:a16="http://schemas.microsoft.com/office/drawing/2014/main" id="{3C6C9ED5-6239-4904-9D10-2AB0E6008A17}"/>
              </a:ext>
            </a:extLst>
          </p:cNvPr>
          <p:cNvPicPr>
            <a:picLocks noChangeAspect="1"/>
          </p:cNvPicPr>
          <p:nvPr/>
        </p:nvPicPr>
        <p:blipFill rotWithShape="1">
          <a:blip r:embed="rId11"/>
          <a:srcRect l="17532" t="7539" r="8063" b="9382"/>
          <a:stretch/>
        </p:blipFill>
        <p:spPr>
          <a:xfrm>
            <a:off x="1504710" y="2696902"/>
            <a:ext cx="1689904" cy="1715946"/>
          </a:xfrm>
          <a:prstGeom prst="rect">
            <a:avLst/>
          </a:prstGeom>
        </p:spPr>
      </p:pic>
      <p:pic>
        <p:nvPicPr>
          <p:cNvPr id="8" name="Afbeelding 7" descr="Afbeelding met geleedpotige, ongewerveld, spin&#10;&#10;Automatisch gegenereerde beschrijving">
            <a:extLst>
              <a:ext uri="{FF2B5EF4-FFF2-40B4-BE49-F238E27FC236}">
                <a16:creationId xmlns:a16="http://schemas.microsoft.com/office/drawing/2014/main" id="{4712FCFE-420A-4811-8AC3-1F894B147452}"/>
              </a:ext>
            </a:extLst>
          </p:cNvPr>
          <p:cNvPicPr>
            <a:picLocks noChangeAspect="1"/>
          </p:cNvPicPr>
          <p:nvPr/>
        </p:nvPicPr>
        <p:blipFill>
          <a:blip r:embed="rId12"/>
          <a:stretch>
            <a:fillRect/>
          </a:stretch>
        </p:blipFill>
        <p:spPr>
          <a:xfrm>
            <a:off x="9059059" y="2923563"/>
            <a:ext cx="1710763" cy="1231749"/>
          </a:xfrm>
          <a:prstGeom prst="rect">
            <a:avLst/>
          </a:prstGeom>
        </p:spPr>
      </p:pic>
    </p:spTree>
    <p:extLst>
      <p:ext uri="{BB962C8B-B14F-4D97-AF65-F5344CB8AC3E}">
        <p14:creationId xmlns:p14="http://schemas.microsoft.com/office/powerpoint/2010/main" val="2086216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AF83D33B-6AD3-4609-A535-F0121677E63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436735515"/>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32CD390-0DF1-4332-903E-3950AC6F7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9888"/>
            <a:ext cx="12192000" cy="12192000"/>
          </a:xfrm>
          <a:prstGeom prst="rect">
            <a:avLst/>
          </a:prstGeom>
        </p:spPr>
      </p:pic>
    </p:spTree>
    <p:extLst>
      <p:ext uri="{BB962C8B-B14F-4D97-AF65-F5344CB8AC3E}">
        <p14:creationId xmlns:p14="http://schemas.microsoft.com/office/powerpoint/2010/main" val="4183544513"/>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532CD390-0DF1-4332-903E-3950AC6F7B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359888"/>
            <a:ext cx="12192000" cy="12192000"/>
          </a:xfrm>
          <a:prstGeom prst="rect">
            <a:avLst/>
          </a:prstGeom>
        </p:spPr>
      </p:pic>
      <p:sp>
        <p:nvSpPr>
          <p:cNvPr id="4" name="14 Maar het allerbelangrijkste is: houd van elkaar. Want liefde maakt van jullie een volmaakte eenheid. 15 Jullie zijn uitgekozen om samen één kerk te vormen. Christus heeft jullie vrede gegeven. Laat zijn vrede jullie nu leiden bij jullie beslissingen. En wees dankbaar!">
            <a:extLst>
              <a:ext uri="{FF2B5EF4-FFF2-40B4-BE49-F238E27FC236}">
                <a16:creationId xmlns:a16="http://schemas.microsoft.com/office/drawing/2014/main" id="{36EA02AF-D092-4D29-A910-257155F24DFD}"/>
              </a:ext>
            </a:extLst>
          </p:cNvPr>
          <p:cNvSpPr txBox="1"/>
          <p:nvPr/>
        </p:nvSpPr>
        <p:spPr>
          <a:xfrm>
            <a:off x="594038" y="1575161"/>
            <a:ext cx="11003923" cy="3282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12700">
              <a:defRPr sz="6000">
                <a:latin typeface="Campton SemiBold"/>
                <a:ea typeface="Campton SemiBold"/>
                <a:cs typeface="Campton SemiBold"/>
                <a:sym typeface="Campton SemiBold"/>
              </a:defRPr>
            </a:lvl1pPr>
          </a:lstStyle>
          <a:p>
            <a:r>
              <a:rPr lang="nl-NL" sz="3000" dirty="0">
                <a:latin typeface="Calibri" panose="020F0502020204030204" pitchFamily="34" charset="0"/>
                <a:cs typeface="Calibri" panose="020F0502020204030204" pitchFamily="34" charset="0"/>
              </a:rPr>
              <a:t>De hemel ontvouwt de glorie van God; </a:t>
            </a:r>
          </a:p>
          <a:p>
            <a:r>
              <a:rPr lang="nl-NL" sz="3000" dirty="0">
                <a:latin typeface="Calibri" panose="020F0502020204030204" pitchFamily="34" charset="0"/>
                <a:cs typeface="Calibri" panose="020F0502020204030204" pitchFamily="34" charset="0"/>
              </a:rPr>
              <a:t>het uitspansel zegt: ‘Ik kom uit zijn handen.’</a:t>
            </a:r>
          </a:p>
          <a:p>
            <a:r>
              <a:rPr lang="nl-NL" sz="3000" dirty="0">
                <a:latin typeface="Calibri" panose="020F0502020204030204" pitchFamily="34" charset="0"/>
                <a:cs typeface="Calibri" panose="020F0502020204030204" pitchFamily="34" charset="0"/>
              </a:rPr>
              <a:t>Elke dag opnieuw wordt dat verkondigd, </a:t>
            </a:r>
          </a:p>
          <a:p>
            <a:r>
              <a:rPr lang="nl-NL" sz="3000" dirty="0">
                <a:latin typeface="Calibri" panose="020F0502020204030204" pitchFamily="34" charset="0"/>
                <a:cs typeface="Calibri" panose="020F0502020204030204" pitchFamily="34" charset="0"/>
              </a:rPr>
              <a:t>elke nacht opnieuw wordt dat gefluisterd,</a:t>
            </a:r>
          </a:p>
          <a:p>
            <a:r>
              <a:rPr lang="nl-NL" sz="3000" dirty="0">
                <a:latin typeface="Calibri" panose="020F0502020204030204" pitchFamily="34" charset="0"/>
                <a:cs typeface="Calibri" panose="020F0502020204030204" pitchFamily="34" charset="0"/>
              </a:rPr>
              <a:t>zonder tong of taal, geen stem laat zich horen;</a:t>
            </a:r>
          </a:p>
          <a:p>
            <a:r>
              <a:rPr lang="nl-NL" sz="3000" dirty="0">
                <a:latin typeface="Calibri" panose="020F0502020204030204" pitchFamily="34" charset="0"/>
                <a:cs typeface="Calibri" panose="020F0502020204030204" pitchFamily="34" charset="0"/>
              </a:rPr>
              <a:t>en toch klinkt de boodschap over heel de aarde, </a:t>
            </a:r>
          </a:p>
          <a:p>
            <a:r>
              <a:rPr lang="nl-NL" sz="3000" dirty="0">
                <a:latin typeface="Calibri" panose="020F0502020204030204" pitchFamily="34" charset="0"/>
                <a:cs typeface="Calibri" panose="020F0502020204030204" pitchFamily="34" charset="0"/>
              </a:rPr>
              <a:t>reikt dat getuigenis tot het einde van de wereld.</a:t>
            </a:r>
          </a:p>
        </p:txBody>
      </p:sp>
      <p:sp>
        <p:nvSpPr>
          <p:cNvPr id="5" name="Kollossenzen 3:12-15 BGT">
            <a:extLst>
              <a:ext uri="{FF2B5EF4-FFF2-40B4-BE49-F238E27FC236}">
                <a16:creationId xmlns:a16="http://schemas.microsoft.com/office/drawing/2014/main" id="{87A1394C-83AF-48A8-98E8-22AC871334B0}"/>
              </a:ext>
            </a:extLst>
          </p:cNvPr>
          <p:cNvSpPr txBox="1"/>
          <p:nvPr/>
        </p:nvSpPr>
        <p:spPr>
          <a:xfrm>
            <a:off x="2119871" y="5084066"/>
            <a:ext cx="5284428" cy="397545"/>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12700">
              <a:defRPr sz="4500">
                <a:latin typeface="Campton Light"/>
                <a:ea typeface="Campton Light"/>
                <a:cs typeface="Campton Light"/>
                <a:sym typeface="Campton Light"/>
              </a:defRPr>
            </a:lvl1pPr>
          </a:lstStyle>
          <a:p>
            <a:r>
              <a:rPr lang="nl-NL" sz="2250"/>
              <a:t>Psalm 19 vers 1-4 (Willibrord Bijbel)</a:t>
            </a:r>
          </a:p>
        </p:txBody>
      </p:sp>
    </p:spTree>
    <p:extLst>
      <p:ext uri="{BB962C8B-B14F-4D97-AF65-F5344CB8AC3E}">
        <p14:creationId xmlns:p14="http://schemas.microsoft.com/office/powerpoint/2010/main" val="500788064"/>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146C93DA-9374-4B8D-9DB8-30300939FA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4325" y="567658"/>
            <a:ext cx="4095010" cy="3868418"/>
          </a:xfrm>
          <a:prstGeom prst="rect">
            <a:avLst/>
          </a:prstGeom>
        </p:spPr>
      </p:pic>
      <p:sp>
        <p:nvSpPr>
          <p:cNvPr id="9" name="14 Maar het allerbelangrijkste is: houd van elkaar. Want liefde maakt van jullie een volmaakte eenheid. 15 Jullie zijn uitgekozen om samen één kerk te vormen. Christus heeft jullie vrede gegeven. Laat zijn vrede jullie nu leiden bij jullie beslissingen. En wees dankbaar!">
            <a:extLst>
              <a:ext uri="{FF2B5EF4-FFF2-40B4-BE49-F238E27FC236}">
                <a16:creationId xmlns:a16="http://schemas.microsoft.com/office/drawing/2014/main" id="{5172484A-98BD-4508-A7E0-6FDCBB4D6147}"/>
              </a:ext>
            </a:extLst>
          </p:cNvPr>
          <p:cNvSpPr txBox="1"/>
          <p:nvPr/>
        </p:nvSpPr>
        <p:spPr>
          <a:xfrm>
            <a:off x="726801" y="1464737"/>
            <a:ext cx="6996172" cy="282128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12700">
              <a:defRPr sz="6000">
                <a:latin typeface="Campton SemiBold"/>
                <a:ea typeface="Campton SemiBold"/>
                <a:cs typeface="Campton SemiBold"/>
                <a:sym typeface="Campton SemiBold"/>
              </a:defRPr>
            </a:lvl1pPr>
          </a:lstStyle>
          <a:p>
            <a:r>
              <a:rPr lang="nl-NL" sz="3000" dirty="0">
                <a:latin typeface="Calibri" panose="020F0502020204030204" pitchFamily="34" charset="0"/>
                <a:cs typeface="Calibri" panose="020F0502020204030204" pitchFamily="34" charset="0"/>
              </a:rPr>
              <a:t>… Het is zeer moeilijk om te verklaren waarom het universum begonnen is op precies de manier waarop het begonnen is, behalve als de daad van een God die van plan was om wezens zoals ons te scheppen …</a:t>
            </a:r>
          </a:p>
        </p:txBody>
      </p:sp>
      <p:sp>
        <p:nvSpPr>
          <p:cNvPr id="10" name="Kollossenzen 3:12-15 BGT">
            <a:extLst>
              <a:ext uri="{FF2B5EF4-FFF2-40B4-BE49-F238E27FC236}">
                <a16:creationId xmlns:a16="http://schemas.microsoft.com/office/drawing/2014/main" id="{539B9646-18D7-4CBE-9D4A-15A16E939D73}"/>
              </a:ext>
            </a:extLst>
          </p:cNvPr>
          <p:cNvSpPr txBox="1"/>
          <p:nvPr/>
        </p:nvSpPr>
        <p:spPr>
          <a:xfrm>
            <a:off x="726801" y="4773843"/>
            <a:ext cx="11003922" cy="397545"/>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12700">
              <a:defRPr sz="4500">
                <a:latin typeface="Campton Light"/>
                <a:ea typeface="Campton Light"/>
                <a:cs typeface="Campton Light"/>
                <a:sym typeface="Campton Light"/>
              </a:defRPr>
            </a:lvl1pPr>
          </a:lstStyle>
          <a:p>
            <a:r>
              <a:rPr lang="en-US" sz="2250"/>
              <a:t>Stephen Hawking – A brief history of time, The Origin and Fate of the Universe</a:t>
            </a:r>
          </a:p>
        </p:txBody>
      </p:sp>
    </p:spTree>
    <p:extLst>
      <p:ext uri="{BB962C8B-B14F-4D97-AF65-F5344CB8AC3E}">
        <p14:creationId xmlns:p14="http://schemas.microsoft.com/office/powerpoint/2010/main" val="426160495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1371D9FA-F628-4990-BCB1-C8170E2C66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82216" y="432569"/>
            <a:ext cx="2751294" cy="4140697"/>
          </a:xfrm>
          <a:prstGeom prst="rect">
            <a:avLst/>
          </a:prstGeom>
        </p:spPr>
      </p:pic>
      <p:pic>
        <p:nvPicPr>
          <p:cNvPr id="3" name="Tijdelijke aanduiding voor inhoud 4">
            <a:extLst>
              <a:ext uri="{FF2B5EF4-FFF2-40B4-BE49-F238E27FC236}">
                <a16:creationId xmlns:a16="http://schemas.microsoft.com/office/drawing/2014/main" id="{14ED00D1-20E9-47E2-A81D-5E908E29C2B2}"/>
              </a:ext>
            </a:extLst>
          </p:cNvPr>
          <p:cNvPicPr>
            <a:picLocks noChangeAspect="1"/>
          </p:cNvPicPr>
          <p:nvPr/>
        </p:nvPicPr>
        <p:blipFill>
          <a:blip r:embed="rId4"/>
          <a:stretch>
            <a:fillRect/>
          </a:stretch>
        </p:blipFill>
        <p:spPr>
          <a:xfrm>
            <a:off x="2619632" y="2628167"/>
            <a:ext cx="4148070" cy="2333290"/>
          </a:xfrm>
          <a:prstGeom prst="rect">
            <a:avLst/>
          </a:prstGeom>
        </p:spPr>
      </p:pic>
      <p:sp>
        <p:nvSpPr>
          <p:cNvPr id="4" name="14 Maar het allerbelangrijkste is: houd van elkaar. Want liefde maakt van jullie een volmaakte eenheid. 15 Jullie zijn uitgekozen om samen één kerk te vormen. Christus heeft jullie vrede gegeven. Laat zijn vrede jullie nu leiden bij jullie beslissingen. En wees dankbaar!">
            <a:extLst>
              <a:ext uri="{FF2B5EF4-FFF2-40B4-BE49-F238E27FC236}">
                <a16:creationId xmlns:a16="http://schemas.microsoft.com/office/drawing/2014/main" id="{F9598DED-784B-4875-A45D-3C0E632724E3}"/>
              </a:ext>
            </a:extLst>
          </p:cNvPr>
          <p:cNvSpPr txBox="1"/>
          <p:nvPr/>
        </p:nvSpPr>
        <p:spPr>
          <a:xfrm>
            <a:off x="1437319" y="1462096"/>
            <a:ext cx="8224841" cy="13439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12700">
              <a:defRPr sz="6000">
                <a:latin typeface="Campton SemiBold"/>
                <a:ea typeface="Campton SemiBold"/>
                <a:cs typeface="Campton SemiBold"/>
                <a:sym typeface="Campton SemiBold"/>
              </a:defRPr>
            </a:lvl1pPr>
          </a:lstStyle>
          <a:p>
            <a:r>
              <a:rPr lang="nl-NL" sz="2800" dirty="0">
                <a:latin typeface="Calibri" panose="020F0502020204030204" pitchFamily="34" charset="0"/>
                <a:cs typeface="Calibri" panose="020F0502020204030204" pitchFamily="34" charset="0"/>
              </a:rPr>
              <a:t>JAMES TOUR– top wetenschapper nanotechnologie</a:t>
            </a:r>
          </a:p>
          <a:p>
            <a:r>
              <a:rPr lang="nl-NL" sz="2800" dirty="0">
                <a:latin typeface="Calibri" panose="020F0502020204030204" pitchFamily="34" charset="0"/>
                <a:cs typeface="Calibri" panose="020F0502020204030204" pitchFamily="34" charset="0"/>
              </a:rPr>
              <a:t>Nadenken over God en wetenschap</a:t>
            </a:r>
          </a:p>
          <a:p>
            <a:endParaRPr lang="nl-NL" sz="2800" dirty="0">
              <a:latin typeface="Calibri" panose="020F0502020204030204" pitchFamily="34" charset="0"/>
              <a:cs typeface="Calibri" panose="020F0502020204030204" pitchFamily="34" charset="0"/>
            </a:endParaRPr>
          </a:p>
        </p:txBody>
      </p:sp>
      <p:sp>
        <p:nvSpPr>
          <p:cNvPr id="5" name="Kollossenzen 3:12-15 BGT">
            <a:extLst>
              <a:ext uri="{FF2B5EF4-FFF2-40B4-BE49-F238E27FC236}">
                <a16:creationId xmlns:a16="http://schemas.microsoft.com/office/drawing/2014/main" id="{81FEA76E-E7D5-4C5D-81BE-D524340D2F45}"/>
              </a:ext>
            </a:extLst>
          </p:cNvPr>
          <p:cNvSpPr txBox="1"/>
          <p:nvPr/>
        </p:nvSpPr>
        <p:spPr>
          <a:xfrm>
            <a:off x="6883636" y="4201369"/>
            <a:ext cx="4397159" cy="743793"/>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12700">
              <a:defRPr sz="4500">
                <a:latin typeface="Campton Light"/>
                <a:ea typeface="Campton Light"/>
                <a:cs typeface="Campton Light"/>
                <a:sym typeface="Campton Light"/>
              </a:defRPr>
            </a:lvl1pPr>
          </a:lstStyle>
          <a:p>
            <a:r>
              <a:rPr lang="nl-NL" sz="2250" dirty="0"/>
              <a:t>James Tour - </a:t>
            </a:r>
            <a:r>
              <a:rPr lang="nl-NL" sz="2250" dirty="0" err="1"/>
              <a:t>Veritas</a:t>
            </a:r>
            <a:r>
              <a:rPr lang="nl-NL" sz="2250" dirty="0"/>
              <a:t> Forum  </a:t>
            </a:r>
          </a:p>
          <a:p>
            <a:r>
              <a:rPr lang="nl-NL" sz="2250" i="1" dirty="0"/>
              <a:t>Georgia Tech 2014</a:t>
            </a:r>
            <a:r>
              <a:rPr lang="nl-NL" sz="2250" dirty="0"/>
              <a:t>  </a:t>
            </a:r>
            <a:endParaRPr sz="2250" dirty="0"/>
          </a:p>
        </p:txBody>
      </p:sp>
    </p:spTree>
    <p:extLst>
      <p:ext uri="{BB962C8B-B14F-4D97-AF65-F5344CB8AC3E}">
        <p14:creationId xmlns:p14="http://schemas.microsoft.com/office/powerpoint/2010/main" val="39616235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14 Maar het allerbelangrijkste is: houd van elkaar. Want liefde maakt van jullie een volmaakte eenheid. 15 Jullie zijn uitgekozen om samen één kerk te vormen. Christus heeft jullie vrede gegeven. Laat zijn vrede jullie nu leiden bij jullie beslissingen. En wees dankbaar!"/>
          <p:cNvSpPr txBox="1"/>
          <p:nvPr/>
        </p:nvSpPr>
        <p:spPr>
          <a:xfrm>
            <a:off x="594039" y="2811299"/>
            <a:ext cx="8268171" cy="5129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algn="l" defTabSz="12700">
              <a:defRPr sz="6000">
                <a:latin typeface="Campton SemiBold"/>
                <a:ea typeface="Campton SemiBold"/>
                <a:cs typeface="Campton SemiBold"/>
                <a:sym typeface="Campton SemiBold"/>
              </a:defRPr>
            </a:lvl1pPr>
          </a:lstStyle>
          <a:p>
            <a:r>
              <a:rPr lang="nl-NL" sz="3000" dirty="0">
                <a:solidFill>
                  <a:srgbClr val="FF0000"/>
                </a:solidFill>
              </a:rPr>
              <a:t>VIDEO MET SUBS</a:t>
            </a:r>
          </a:p>
        </p:txBody>
      </p:sp>
      <p:pic>
        <p:nvPicPr>
          <p:cNvPr id="3" name="James Tour en God">
            <a:hlinkClick r:id="" action="ppaction://media"/>
            <a:extLst>
              <a:ext uri="{FF2B5EF4-FFF2-40B4-BE49-F238E27FC236}">
                <a16:creationId xmlns:a16="http://schemas.microsoft.com/office/drawing/2014/main" id="{D9E1AC0B-AD30-4DE9-90B8-4698A89B87A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66045956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02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4 Maar het allerbelangrijkste is: houd van elkaar. Want liefde maakt van jullie een volmaakte eenheid. 15 Jullie zijn uitgekozen om samen één kerk te vormen. Christus heeft jullie vrede gegeven. Laat zijn vrede jullie nu leiden bij jullie beslissingen. En wees dankbaar!">
            <a:extLst>
              <a:ext uri="{FF2B5EF4-FFF2-40B4-BE49-F238E27FC236}">
                <a16:creationId xmlns:a16="http://schemas.microsoft.com/office/drawing/2014/main" id="{4B7AC305-DF3B-4C2B-A0B1-5912E5326610}"/>
              </a:ext>
            </a:extLst>
          </p:cNvPr>
          <p:cNvSpPr txBox="1"/>
          <p:nvPr/>
        </p:nvSpPr>
        <p:spPr>
          <a:xfrm>
            <a:off x="594039" y="1320375"/>
            <a:ext cx="11003923" cy="32829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12700">
              <a:defRPr sz="6000">
                <a:latin typeface="Campton SemiBold"/>
                <a:ea typeface="Campton SemiBold"/>
                <a:cs typeface="Campton SemiBold"/>
                <a:sym typeface="Campton SemiBold"/>
              </a:defRPr>
            </a:lvl1pPr>
          </a:lstStyle>
          <a:p>
            <a:r>
              <a:rPr lang="nl-NL" sz="3000" dirty="0">
                <a:latin typeface="Calibri" panose="020F0502020204030204" pitchFamily="34" charset="0"/>
                <a:cs typeface="Calibri" panose="020F0502020204030204" pitchFamily="34" charset="0"/>
              </a:rPr>
              <a:t>Gods “handtekening” in de Schepping</a:t>
            </a:r>
          </a:p>
          <a:p>
            <a:endParaRPr lang="nl-NL" sz="3000" dirty="0">
              <a:latin typeface="Calibri" panose="020F0502020204030204" pitchFamily="34" charset="0"/>
              <a:cs typeface="Calibri" panose="020F0502020204030204" pitchFamily="34" charset="0"/>
            </a:endParaRPr>
          </a:p>
          <a:p>
            <a:r>
              <a:rPr lang="nl-NL" sz="3000" dirty="0">
                <a:latin typeface="Calibri" panose="020F0502020204030204" pitchFamily="34" charset="0"/>
                <a:cs typeface="Calibri" panose="020F0502020204030204" pitchFamily="34" charset="0"/>
              </a:rPr>
              <a:t>… wat een mens over God kan weten is hun bekend omdat God het aan hen kenbaar heeft gemaakt.</a:t>
            </a:r>
          </a:p>
          <a:p>
            <a:r>
              <a:rPr lang="nl-NL" sz="3000" dirty="0">
                <a:latin typeface="Calibri" panose="020F0502020204030204" pitchFamily="34" charset="0"/>
                <a:cs typeface="Calibri" panose="020F0502020204030204" pitchFamily="34" charset="0"/>
              </a:rPr>
              <a:t>Zijn onzichtbare eigenschappen zijn vanaf de schepping van de wereld zichtbaar in zijn werken, zijn eeuwige kracht en goddelijkheid zijn voor het verstand waarneembaar. </a:t>
            </a:r>
          </a:p>
        </p:txBody>
      </p:sp>
      <p:sp>
        <p:nvSpPr>
          <p:cNvPr id="3" name="Kollossenzen 3:12-15 BGT">
            <a:extLst>
              <a:ext uri="{FF2B5EF4-FFF2-40B4-BE49-F238E27FC236}">
                <a16:creationId xmlns:a16="http://schemas.microsoft.com/office/drawing/2014/main" id="{F8DD963A-6B07-4369-B098-E1F804C49963}"/>
              </a:ext>
            </a:extLst>
          </p:cNvPr>
          <p:cNvSpPr txBox="1"/>
          <p:nvPr/>
        </p:nvSpPr>
        <p:spPr>
          <a:xfrm>
            <a:off x="3256635" y="4961666"/>
            <a:ext cx="4513424" cy="397545"/>
          </a:xfrm>
          <a:prstGeom prst="rect">
            <a:avLst/>
          </a:prstGeom>
          <a:ln w="25400">
            <a:solidFill>
              <a:srgbClr val="000000"/>
            </a:solidFill>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lvl1pPr defTabSz="12700">
              <a:defRPr sz="4500">
                <a:latin typeface="Campton Light"/>
                <a:ea typeface="Campton Light"/>
                <a:cs typeface="Campton Light"/>
                <a:sym typeface="Campton Light"/>
              </a:defRPr>
            </a:lvl1pPr>
          </a:lstStyle>
          <a:p>
            <a:r>
              <a:rPr lang="nl-NL" sz="2250"/>
              <a:t>Romeinen 1 vers 19-20 (NBV)</a:t>
            </a:r>
          </a:p>
        </p:txBody>
      </p:sp>
    </p:spTree>
    <p:extLst>
      <p:ext uri="{BB962C8B-B14F-4D97-AF65-F5344CB8AC3E}">
        <p14:creationId xmlns:p14="http://schemas.microsoft.com/office/powerpoint/2010/main" val="2238068019"/>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48DC100-CD5C-488D-9810-C5171DC7D817}"/>
              </a:ext>
            </a:extLst>
          </p:cNvPr>
          <p:cNvSpPr>
            <a:spLocks noGrp="1"/>
          </p:cNvSpPr>
          <p:nvPr>
            <p:ph type="title"/>
          </p:nvPr>
        </p:nvSpPr>
        <p:spPr/>
        <p:txBody>
          <a:bodyPr/>
          <a:lstStyle/>
          <a:p>
            <a:endParaRPr lang="nl-NL"/>
          </a:p>
        </p:txBody>
      </p:sp>
      <p:sp>
        <p:nvSpPr>
          <p:cNvPr id="6" name="Rechthoek 5">
            <a:extLst>
              <a:ext uri="{FF2B5EF4-FFF2-40B4-BE49-F238E27FC236}">
                <a16:creationId xmlns:a16="http://schemas.microsoft.com/office/drawing/2014/main" id="{CFE1E68F-7BDF-4020-8DC7-1AC9F4F4F6DC}"/>
              </a:ext>
            </a:extLst>
          </p:cNvPr>
          <p:cNvSpPr/>
          <p:nvPr/>
        </p:nvSpPr>
        <p:spPr>
          <a:xfrm>
            <a:off x="-19050" y="-83890"/>
            <a:ext cx="12299950" cy="7025780"/>
          </a:xfrm>
          <a:prstGeom prst="rect">
            <a:avLst/>
          </a:prstGeom>
          <a:solidFill>
            <a:srgbClr val="02070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Tijdelijke aanduiding voor inhoud 4">
            <a:extLst>
              <a:ext uri="{FF2B5EF4-FFF2-40B4-BE49-F238E27FC236}">
                <a16:creationId xmlns:a16="http://schemas.microsoft.com/office/drawing/2014/main" id="{27E1D955-6838-40FB-82F6-7BE29ABC9A4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43000" y="-83890"/>
            <a:ext cx="10210800" cy="7025780"/>
          </a:xfrm>
        </p:spPr>
      </p:pic>
    </p:spTree>
    <p:extLst>
      <p:ext uri="{BB962C8B-B14F-4D97-AF65-F5344CB8AC3E}">
        <p14:creationId xmlns:p14="http://schemas.microsoft.com/office/powerpoint/2010/main" val="278457264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rex soft tissue">
            <a:hlinkClick r:id="" action="ppaction://media"/>
            <a:extLst>
              <a:ext uri="{FF2B5EF4-FFF2-40B4-BE49-F238E27FC236}">
                <a16:creationId xmlns:a16="http://schemas.microsoft.com/office/drawing/2014/main" id="{F17C19A8-408E-4BB6-941E-48C40944BF5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21920" y="543697"/>
            <a:ext cx="5898292" cy="4423719"/>
          </a:xfrm>
          <a:prstGeom prst="rect">
            <a:avLst/>
          </a:prstGeom>
        </p:spPr>
      </p:pic>
      <p:pic>
        <p:nvPicPr>
          <p:cNvPr id="3" name="T-rex bloodcells">
            <a:hlinkClick r:id="" action="ppaction://media"/>
            <a:extLst>
              <a:ext uri="{FF2B5EF4-FFF2-40B4-BE49-F238E27FC236}">
                <a16:creationId xmlns:a16="http://schemas.microsoft.com/office/drawing/2014/main" id="{C6029CCB-1710-4DFF-B3A4-8412150DD1F9}"/>
              </a:ext>
            </a:extLst>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6376086" y="630196"/>
            <a:ext cx="5693994" cy="4270496"/>
          </a:xfrm>
          <a:prstGeom prst="rect">
            <a:avLst/>
          </a:prstGeom>
        </p:spPr>
      </p:pic>
    </p:spTree>
    <p:extLst>
      <p:ext uri="{BB962C8B-B14F-4D97-AF65-F5344CB8AC3E}">
        <p14:creationId xmlns:p14="http://schemas.microsoft.com/office/powerpoint/2010/main" val="99393846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37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video>
              <p:cMediaNode vol="80000">
                <p:cTn id="17" fill="hold" display="0">
                  <p:stCondLst>
                    <p:cond delay="indefinite"/>
                  </p:stCondLst>
                </p:cTn>
                <p:tgtEl>
                  <p:spTgt spid="3"/>
                </p:tgtEl>
              </p:cMediaNode>
            </p:video>
            <p:seq concurrent="1" nextAc="seek">
              <p:cTn id="18" restart="whenNotActive" fill="hold" evtFilter="cancelBubble" nodeType="interactiveSeq">
                <p:stCondLst>
                  <p:cond evt="onClick" delay="0">
                    <p:tgtEl>
                      <p:spTgt spid="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246E1A1A-3FBA-45B4-9A2F-98105E3201A7}"/>
              </a:ext>
            </a:extLst>
          </p:cNvPr>
          <p:cNvSpPr txBox="1"/>
          <p:nvPr/>
        </p:nvSpPr>
        <p:spPr>
          <a:xfrm>
            <a:off x="812800" y="1371600"/>
            <a:ext cx="10566400" cy="4832092"/>
          </a:xfrm>
          <a:prstGeom prst="rect">
            <a:avLst/>
          </a:prstGeom>
          <a:noFill/>
        </p:spPr>
        <p:txBody>
          <a:bodyPr wrap="square" rtlCol="0">
            <a:spAutoFit/>
          </a:bodyPr>
          <a:lstStyle/>
          <a:p>
            <a:r>
              <a:rPr lang="nl-NL" sz="2200" dirty="0">
                <a:latin typeface="Calibri" panose="020F0502020204030204" pitchFamily="34" charset="0"/>
                <a:cs typeface="Calibri" panose="020F0502020204030204" pitchFamily="34" charset="0"/>
              </a:rPr>
              <a:t>Psalm 8  Een psalm van David (uit Het Boek)</a:t>
            </a:r>
          </a:p>
          <a:p>
            <a:r>
              <a:rPr lang="nl-NL" sz="2200" dirty="0">
                <a:latin typeface="Calibri" panose="020F0502020204030204" pitchFamily="34" charset="0"/>
                <a:cs typeface="Calibri" panose="020F0502020204030204" pitchFamily="34" charset="0"/>
              </a:rPr>
              <a:t>HERE, onze God, de majesteit en glorie  van uw naam vullen de gehele aarde en de hemelen vloeien ervan over.</a:t>
            </a:r>
          </a:p>
          <a:p>
            <a:r>
              <a:rPr lang="nl-NL" sz="2200" dirty="0">
                <a:latin typeface="Calibri" panose="020F0502020204030204" pitchFamily="34" charset="0"/>
                <a:cs typeface="Calibri" panose="020F0502020204030204" pitchFamily="34" charset="0"/>
              </a:rPr>
              <a:t>U hebt de kleine kinderen geleerd U volmaakt te prijzen. Hun  voorbeeld zal uw vijanden en hun die op wraak zinnen, beschaamd doen  staan en tot zwijgen brengen!</a:t>
            </a:r>
          </a:p>
          <a:p>
            <a:r>
              <a:rPr lang="nl-NL" sz="2200" dirty="0">
                <a:latin typeface="Calibri" panose="020F0502020204030204" pitchFamily="34" charset="0"/>
                <a:cs typeface="Calibri" panose="020F0502020204030204" pitchFamily="34" charset="0"/>
              </a:rPr>
              <a:t>Als ik ‘s nachts omhoog kijk naar de hemel en het werk van Uw handen  zie (de maan en de sterren, die U hun plaats gegeven hebt) dan kan ik maar niet begrijpen dat U zich bekommert om een klein  en nietig mens. Dat U werkelijk aandacht voor hem hebt!</a:t>
            </a:r>
          </a:p>
          <a:p>
            <a:r>
              <a:rPr lang="nl-NL" sz="2200" dirty="0">
                <a:latin typeface="Calibri" panose="020F0502020204030204" pitchFamily="34" charset="0"/>
                <a:cs typeface="Calibri" panose="020F0502020204030204" pitchFamily="34" charset="0"/>
              </a:rPr>
              <a:t>En U hebt hem een plaats vlak onder Uzelf gegeven. U gaf hem een  kroon van glorie en eer.</a:t>
            </a:r>
          </a:p>
          <a:p>
            <a:r>
              <a:rPr lang="nl-NL" sz="2200" dirty="0">
                <a:latin typeface="Calibri" panose="020F0502020204030204" pitchFamily="34" charset="0"/>
                <a:cs typeface="Calibri" panose="020F0502020204030204" pitchFamily="34" charset="0"/>
              </a:rPr>
              <a:t>U gaf hem zelfs macht over alles wat U had gemaakt; alles staat  onder zijn gezag:</a:t>
            </a:r>
          </a:p>
          <a:p>
            <a:r>
              <a:rPr lang="nl-NL" sz="2200" dirty="0">
                <a:latin typeface="Calibri" panose="020F0502020204030204" pitchFamily="34" charset="0"/>
                <a:cs typeface="Calibri" panose="020F0502020204030204" pitchFamily="34" charset="0"/>
              </a:rPr>
              <a:t>Alle schapen en runderen en andere dieren in het veld, De vogels in de lucht en de vissen en </a:t>
            </a:r>
            <a:r>
              <a:rPr lang="nl-NL" sz="2200" dirty="0" err="1">
                <a:latin typeface="Calibri" panose="020F0502020204030204" pitchFamily="34" charset="0"/>
                <a:cs typeface="Calibri" panose="020F0502020204030204" pitchFamily="34" charset="0"/>
              </a:rPr>
              <a:t>allse</a:t>
            </a:r>
            <a:r>
              <a:rPr lang="nl-NL" sz="2200" dirty="0">
                <a:latin typeface="Calibri" panose="020F0502020204030204" pitchFamily="34" charset="0"/>
                <a:cs typeface="Calibri" panose="020F0502020204030204" pitchFamily="34" charset="0"/>
              </a:rPr>
              <a:t> wat wemelt in de zee.</a:t>
            </a:r>
          </a:p>
          <a:p>
            <a:r>
              <a:rPr lang="nl-NL" sz="2200" dirty="0">
                <a:latin typeface="Calibri" panose="020F0502020204030204" pitchFamily="34" charset="0"/>
                <a:cs typeface="Calibri" panose="020F0502020204030204" pitchFamily="34" charset="0"/>
              </a:rPr>
              <a:t>O HERE, onze God, de majesteit en glorie van Uw naam vullen de  gehele aarde!</a:t>
            </a:r>
          </a:p>
        </p:txBody>
      </p:sp>
    </p:spTree>
    <p:extLst>
      <p:ext uri="{BB962C8B-B14F-4D97-AF65-F5344CB8AC3E}">
        <p14:creationId xmlns:p14="http://schemas.microsoft.com/office/powerpoint/2010/main" val="3101604082"/>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hthoek 21">
            <a:extLst>
              <a:ext uri="{FF2B5EF4-FFF2-40B4-BE49-F238E27FC236}">
                <a16:creationId xmlns:a16="http://schemas.microsoft.com/office/drawing/2014/main" id="{4BA1B667-1542-4631-929E-714A41E9E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nl-NL" dirty="0"/>
          </a:p>
        </p:txBody>
      </p:sp>
      <p:pic>
        <p:nvPicPr>
          <p:cNvPr id="24" name="Afbeelding 23">
            <a:extLst>
              <a:ext uri="{FF2B5EF4-FFF2-40B4-BE49-F238E27FC236}">
                <a16:creationId xmlns:a16="http://schemas.microsoft.com/office/drawing/2014/main" id="{359BA665-866B-4988-8C5D-0B272F82BF9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15805"/>
          <a:stretch/>
        </p:blipFill>
        <p:spPr>
          <a:xfrm>
            <a:off x="0" y="4767552"/>
            <a:ext cx="12192000" cy="2090448"/>
          </a:xfrm>
          <a:prstGeom prst="rect">
            <a:avLst/>
          </a:prstGeom>
        </p:spPr>
      </p:pic>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7662041" y="329105"/>
            <a:ext cx="4159470" cy="1293028"/>
          </a:xfrm>
        </p:spPr>
        <p:txBody>
          <a:bodyPr rtlCol="0">
            <a:normAutofit/>
          </a:bodyPr>
          <a:lstStyle/>
          <a:p>
            <a:pPr algn="ctr" rtl="0"/>
            <a:r>
              <a:rPr lang="nl-NL" sz="3200" b="1" dirty="0"/>
              <a:t>De natuur</a:t>
            </a:r>
            <a:br>
              <a:rPr lang="nl-NL" sz="3200" b="1" dirty="0"/>
            </a:br>
            <a:r>
              <a:rPr lang="nl-NL" sz="3200" b="1" dirty="0"/>
              <a:t>als uitvinder?</a:t>
            </a:r>
          </a:p>
        </p:txBody>
      </p:sp>
      <p:sp>
        <p:nvSpPr>
          <p:cNvPr id="4" name="Tijdelijke aanduiding voor inhoud 3">
            <a:extLst>
              <a:ext uri="{FF2B5EF4-FFF2-40B4-BE49-F238E27FC236}">
                <a16:creationId xmlns:a16="http://schemas.microsoft.com/office/drawing/2014/main" id="{24ED24AC-D4FF-4EED-9A9E-013D8D4D2818}"/>
              </a:ext>
            </a:extLst>
          </p:cNvPr>
          <p:cNvSpPr>
            <a:spLocks noGrp="1"/>
          </p:cNvSpPr>
          <p:nvPr>
            <p:ph idx="1"/>
          </p:nvPr>
        </p:nvSpPr>
        <p:spPr>
          <a:xfrm>
            <a:off x="7986532" y="2194560"/>
            <a:ext cx="3703898" cy="4024125"/>
          </a:xfrm>
        </p:spPr>
        <p:txBody>
          <a:bodyPr/>
          <a:lstStyle/>
          <a:p>
            <a:pPr algn="ctr"/>
            <a:r>
              <a:rPr lang="nl-NL" dirty="0"/>
              <a:t>Miljarden jaren aan innovatie gratis beschikbaar?</a:t>
            </a:r>
          </a:p>
        </p:txBody>
      </p:sp>
      <p:pic>
        <p:nvPicPr>
          <p:cNvPr id="8" name="Afbeelding 7">
            <a:extLst>
              <a:ext uri="{FF2B5EF4-FFF2-40B4-BE49-F238E27FC236}">
                <a16:creationId xmlns:a16="http://schemas.microsoft.com/office/drawing/2014/main" id="{CCEC2E80-964B-4D43-ADF8-E82E20CA7AD7}"/>
              </a:ext>
            </a:extLst>
          </p:cNvPr>
          <p:cNvPicPr>
            <a:picLocks noChangeAspect="1"/>
          </p:cNvPicPr>
          <p:nvPr/>
        </p:nvPicPr>
        <p:blipFill rotWithShape="1">
          <a:blip r:embed="rId4"/>
          <a:srcRect l="37157" t="12440" r="34412" b="9651"/>
          <a:stretch/>
        </p:blipFill>
        <p:spPr>
          <a:xfrm>
            <a:off x="1533525" y="247639"/>
            <a:ext cx="4066110" cy="6267416"/>
          </a:xfrm>
          <a:prstGeom prst="rect">
            <a:avLst/>
          </a:prstGeom>
        </p:spPr>
      </p:pic>
    </p:spTree>
    <p:extLst>
      <p:ext uri="{BB962C8B-B14F-4D97-AF65-F5344CB8AC3E}">
        <p14:creationId xmlns:p14="http://schemas.microsoft.com/office/powerpoint/2010/main" val="335720088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7662041" y="329105"/>
            <a:ext cx="4159470" cy="1293028"/>
          </a:xfrm>
        </p:spPr>
        <p:txBody>
          <a:bodyPr rtlCol="0">
            <a:normAutofit/>
          </a:bodyPr>
          <a:lstStyle/>
          <a:p>
            <a:pPr algn="ctr" rtl="0"/>
            <a:r>
              <a:rPr lang="nl-NL" sz="3200" b="1" dirty="0"/>
              <a:t>…</a:t>
            </a:r>
          </a:p>
        </p:txBody>
      </p:sp>
      <p:sp>
        <p:nvSpPr>
          <p:cNvPr id="4" name="Tijdelijke aanduiding voor inhoud 3">
            <a:extLst>
              <a:ext uri="{FF2B5EF4-FFF2-40B4-BE49-F238E27FC236}">
                <a16:creationId xmlns:a16="http://schemas.microsoft.com/office/drawing/2014/main" id="{15597318-728A-4FBB-8077-21043541BC26}"/>
              </a:ext>
            </a:extLst>
          </p:cNvPr>
          <p:cNvSpPr>
            <a:spLocks noGrp="1"/>
          </p:cNvSpPr>
          <p:nvPr>
            <p:ph idx="1"/>
          </p:nvPr>
        </p:nvSpPr>
        <p:spPr/>
        <p:txBody>
          <a:bodyPr/>
          <a:lstStyle/>
          <a:p>
            <a:endParaRPr lang="nl-NL" dirty="0"/>
          </a:p>
        </p:txBody>
      </p:sp>
      <p:pic>
        <p:nvPicPr>
          <p:cNvPr id="8" name="Afbeelding 7" descr="Afbeelding met geleedpotige, ongewerveld, spin&#10;&#10;Automatisch gegenereerde beschrijving">
            <a:extLst>
              <a:ext uri="{FF2B5EF4-FFF2-40B4-BE49-F238E27FC236}">
                <a16:creationId xmlns:a16="http://schemas.microsoft.com/office/drawing/2014/main" id="{B44EEAB6-5298-4FE9-86AC-AE56D683437D}"/>
              </a:ext>
            </a:extLst>
          </p:cNvPr>
          <p:cNvPicPr>
            <a:picLocks noChangeAspect="1"/>
          </p:cNvPicPr>
          <p:nvPr/>
        </p:nvPicPr>
        <p:blipFill>
          <a:blip r:embed="rId3"/>
          <a:stretch>
            <a:fillRect/>
          </a:stretch>
        </p:blipFill>
        <p:spPr>
          <a:xfrm>
            <a:off x="1461544" y="0"/>
            <a:ext cx="9525003" cy="6858000"/>
          </a:xfrm>
          <a:prstGeom prst="rect">
            <a:avLst/>
          </a:prstGeom>
        </p:spPr>
      </p:pic>
    </p:spTree>
    <p:extLst>
      <p:ext uri="{BB962C8B-B14F-4D97-AF65-F5344CB8AC3E}">
        <p14:creationId xmlns:p14="http://schemas.microsoft.com/office/powerpoint/2010/main" val="343637370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734425" y="1710230"/>
            <a:ext cx="3087086" cy="1293028"/>
          </a:xfrm>
        </p:spPr>
        <p:txBody>
          <a:bodyPr rtlCol="0">
            <a:normAutofit fontScale="90000"/>
          </a:bodyPr>
          <a:lstStyle/>
          <a:p>
            <a:pPr algn="ctr"/>
            <a:r>
              <a:rPr lang="nl-NL" sz="3200" b="1" dirty="0"/>
              <a:t>Spinnenzijde sterker dan staal of Kevlar</a:t>
            </a:r>
          </a:p>
        </p:txBody>
      </p:sp>
      <p:pic>
        <p:nvPicPr>
          <p:cNvPr id="9" name="Afbeelding 8" descr="Afbeelding met geleedpotige, ongewerveld, spin&#10;&#10;Automatisch gegenereerde beschrijving">
            <a:extLst>
              <a:ext uri="{FF2B5EF4-FFF2-40B4-BE49-F238E27FC236}">
                <a16:creationId xmlns:a16="http://schemas.microsoft.com/office/drawing/2014/main" id="{E7CA0639-4D56-4D08-B78E-0D5CFE8ECEBD}"/>
              </a:ext>
            </a:extLst>
          </p:cNvPr>
          <p:cNvPicPr>
            <a:picLocks noChangeAspect="1"/>
          </p:cNvPicPr>
          <p:nvPr/>
        </p:nvPicPr>
        <p:blipFill>
          <a:blip r:embed="rId3"/>
          <a:stretch>
            <a:fillRect/>
          </a:stretch>
        </p:blipFill>
        <p:spPr>
          <a:xfrm>
            <a:off x="2133600" y="812801"/>
            <a:ext cx="6375403" cy="4590289"/>
          </a:xfrm>
          <a:prstGeom prst="rect">
            <a:avLst/>
          </a:prstGeom>
        </p:spPr>
      </p:pic>
      <p:pic>
        <p:nvPicPr>
          <p:cNvPr id="5" name="Afbeelding 4">
            <a:extLst>
              <a:ext uri="{FF2B5EF4-FFF2-40B4-BE49-F238E27FC236}">
                <a16:creationId xmlns:a16="http://schemas.microsoft.com/office/drawing/2014/main" id="{16F1C9E8-0484-4B14-9DE6-25844FD12989}"/>
              </a:ext>
            </a:extLst>
          </p:cNvPr>
          <p:cNvPicPr>
            <a:picLocks noChangeAspect="1"/>
          </p:cNvPicPr>
          <p:nvPr/>
        </p:nvPicPr>
        <p:blipFill>
          <a:blip r:embed="rId4"/>
          <a:stretch>
            <a:fillRect/>
          </a:stretch>
        </p:blipFill>
        <p:spPr>
          <a:xfrm>
            <a:off x="205474" y="639315"/>
            <a:ext cx="4462056" cy="4935379"/>
          </a:xfrm>
          <a:prstGeom prst="rect">
            <a:avLst/>
          </a:prstGeom>
        </p:spPr>
      </p:pic>
      <p:pic>
        <p:nvPicPr>
          <p:cNvPr id="6" name="Afbeelding 5">
            <a:extLst>
              <a:ext uri="{FF2B5EF4-FFF2-40B4-BE49-F238E27FC236}">
                <a16:creationId xmlns:a16="http://schemas.microsoft.com/office/drawing/2014/main" id="{8495E3C6-EE5A-40C8-85CE-ADB6E11F1B80}"/>
              </a:ext>
            </a:extLst>
          </p:cNvPr>
          <p:cNvPicPr>
            <a:picLocks noChangeAspect="1"/>
          </p:cNvPicPr>
          <p:nvPr/>
        </p:nvPicPr>
        <p:blipFill>
          <a:blip r:embed="rId5"/>
          <a:stretch>
            <a:fillRect/>
          </a:stretch>
        </p:blipFill>
        <p:spPr>
          <a:xfrm>
            <a:off x="4964041" y="1095013"/>
            <a:ext cx="3273847" cy="3816490"/>
          </a:xfrm>
          <a:prstGeom prst="rect">
            <a:avLst/>
          </a:prstGeom>
        </p:spPr>
      </p:pic>
      <p:sp>
        <p:nvSpPr>
          <p:cNvPr id="3" name="Tekstvak 2">
            <a:extLst>
              <a:ext uri="{FF2B5EF4-FFF2-40B4-BE49-F238E27FC236}">
                <a16:creationId xmlns:a16="http://schemas.microsoft.com/office/drawing/2014/main" id="{530B3D98-1F27-4D90-B943-D54088C7DC1E}"/>
              </a:ext>
            </a:extLst>
          </p:cNvPr>
          <p:cNvSpPr txBox="1"/>
          <p:nvPr/>
        </p:nvSpPr>
        <p:spPr>
          <a:xfrm>
            <a:off x="8534400" y="3271520"/>
            <a:ext cx="3373120" cy="2585323"/>
          </a:xfrm>
          <a:prstGeom prst="rect">
            <a:avLst/>
          </a:prstGeom>
          <a:noFill/>
        </p:spPr>
        <p:txBody>
          <a:bodyPr wrap="square" rtlCol="0">
            <a:spAutoFit/>
          </a:bodyPr>
          <a:lstStyle/>
          <a:p>
            <a:r>
              <a:rPr lang="nl-NL" sz="1800" dirty="0">
                <a:sym typeface="Helvetica Neue"/>
              </a:rPr>
              <a:t>Een spin heeft klieren in het achterlijf die verschillende soorten eiwitdraadjes produceren. </a:t>
            </a:r>
          </a:p>
          <a:p>
            <a:r>
              <a:rPr lang="nl-NL" sz="1800" dirty="0">
                <a:sym typeface="Helvetica Neue"/>
              </a:rPr>
              <a:t>Elke combinatie van eiwitdraadjes leidt tot een ander type spinnendraad, elk met een eigen functie. </a:t>
            </a:r>
            <a:endParaRPr lang="nl-NL" sz="1800" dirty="0"/>
          </a:p>
          <a:p>
            <a:endParaRPr lang="nl-NL" dirty="0"/>
          </a:p>
        </p:txBody>
      </p:sp>
    </p:spTree>
    <p:extLst>
      <p:ext uri="{BB962C8B-B14F-4D97-AF65-F5344CB8AC3E}">
        <p14:creationId xmlns:p14="http://schemas.microsoft.com/office/powerpoint/2010/main" val="3314372217"/>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734425" y="1710230"/>
            <a:ext cx="3087086" cy="1293028"/>
          </a:xfrm>
        </p:spPr>
        <p:txBody>
          <a:bodyPr rtlCol="0">
            <a:normAutofit/>
          </a:bodyPr>
          <a:lstStyle/>
          <a:p>
            <a:pPr algn="ctr"/>
            <a:r>
              <a:rPr lang="nl-NL" sz="3200" b="1" dirty="0"/>
              <a:t>De Gekko/Tjitjak</a:t>
            </a:r>
          </a:p>
        </p:txBody>
      </p:sp>
      <p:sp>
        <p:nvSpPr>
          <p:cNvPr id="3" name="Tekstvak 2">
            <a:extLst>
              <a:ext uri="{FF2B5EF4-FFF2-40B4-BE49-F238E27FC236}">
                <a16:creationId xmlns:a16="http://schemas.microsoft.com/office/drawing/2014/main" id="{530B3D98-1F27-4D90-B943-D54088C7DC1E}"/>
              </a:ext>
            </a:extLst>
          </p:cNvPr>
          <p:cNvSpPr txBox="1"/>
          <p:nvPr/>
        </p:nvSpPr>
        <p:spPr>
          <a:xfrm>
            <a:off x="8534400" y="3271520"/>
            <a:ext cx="3373120" cy="2585323"/>
          </a:xfrm>
          <a:prstGeom prst="rect">
            <a:avLst/>
          </a:prstGeom>
          <a:noFill/>
        </p:spPr>
        <p:txBody>
          <a:bodyPr wrap="square" rtlCol="0">
            <a:spAutoFit/>
          </a:bodyPr>
          <a:lstStyle/>
          <a:p>
            <a:pPr algn="ctr"/>
            <a:r>
              <a:rPr lang="nl-NL" dirty="0">
                <a:sym typeface="Helvetica Neue"/>
              </a:rPr>
              <a:t>Onder de lange tenen van de gekko zitten miljoenen minuscule en dicht opeengepakte haartjes. De uiteinden daarvan zijn ‘gespleten’ in honderden nóg dunnere vezeltjes, elk een fractie van een mensenhaar</a:t>
            </a:r>
            <a:endParaRPr lang="nl-NL" dirty="0"/>
          </a:p>
        </p:txBody>
      </p:sp>
      <p:pic>
        <p:nvPicPr>
          <p:cNvPr id="12" name="Afbeelding 11" descr="Afbeelding met boom, buiten, salamander, hagedis&#10;&#10;Automatisch gegenereerde beschrijving">
            <a:extLst>
              <a:ext uri="{FF2B5EF4-FFF2-40B4-BE49-F238E27FC236}">
                <a16:creationId xmlns:a16="http://schemas.microsoft.com/office/drawing/2014/main" id="{BC604883-7EB4-44B7-8736-CE30B3A72E80}"/>
              </a:ext>
            </a:extLst>
          </p:cNvPr>
          <p:cNvPicPr>
            <a:picLocks noChangeAspect="1"/>
          </p:cNvPicPr>
          <p:nvPr/>
        </p:nvPicPr>
        <p:blipFill rotWithShape="1">
          <a:blip r:embed="rId3"/>
          <a:srcRect l="12961" t="24202" b="17268"/>
          <a:stretch/>
        </p:blipFill>
        <p:spPr>
          <a:xfrm>
            <a:off x="881344" y="1553931"/>
            <a:ext cx="7653056" cy="3435178"/>
          </a:xfrm>
          <a:prstGeom prst="rect">
            <a:avLst/>
          </a:prstGeom>
        </p:spPr>
      </p:pic>
    </p:spTree>
    <p:extLst>
      <p:ext uri="{BB962C8B-B14F-4D97-AF65-F5344CB8AC3E}">
        <p14:creationId xmlns:p14="http://schemas.microsoft.com/office/powerpoint/2010/main" val="9403953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734425" y="1710230"/>
            <a:ext cx="3087086" cy="1293028"/>
          </a:xfrm>
        </p:spPr>
        <p:txBody>
          <a:bodyPr rtlCol="0">
            <a:normAutofit/>
          </a:bodyPr>
          <a:lstStyle/>
          <a:p>
            <a:pPr algn="ctr"/>
            <a:r>
              <a:rPr lang="nl-NL" sz="3200" b="1" dirty="0"/>
              <a:t>De Gekko/Tjitjak</a:t>
            </a:r>
          </a:p>
        </p:txBody>
      </p:sp>
      <p:sp>
        <p:nvSpPr>
          <p:cNvPr id="3" name="Tekstvak 2">
            <a:extLst>
              <a:ext uri="{FF2B5EF4-FFF2-40B4-BE49-F238E27FC236}">
                <a16:creationId xmlns:a16="http://schemas.microsoft.com/office/drawing/2014/main" id="{530B3D98-1F27-4D90-B943-D54088C7DC1E}"/>
              </a:ext>
            </a:extLst>
          </p:cNvPr>
          <p:cNvSpPr txBox="1"/>
          <p:nvPr/>
        </p:nvSpPr>
        <p:spPr>
          <a:xfrm>
            <a:off x="8534400" y="3271520"/>
            <a:ext cx="3373120" cy="2585323"/>
          </a:xfrm>
          <a:prstGeom prst="rect">
            <a:avLst/>
          </a:prstGeom>
          <a:noFill/>
        </p:spPr>
        <p:txBody>
          <a:bodyPr wrap="square" rtlCol="0">
            <a:spAutoFit/>
          </a:bodyPr>
          <a:lstStyle/>
          <a:p>
            <a:pPr algn="ctr"/>
            <a:r>
              <a:rPr lang="nl-NL" dirty="0">
                <a:sym typeface="Helvetica Neue"/>
              </a:rPr>
              <a:t>Onder de lange tenen van de gekko zitten miljoenen minuscule en dicht opeengepakte haartjes. De uiteinden daarvan zijn ‘gespleten’ in honderden nóg dunnere vezeltjes, elk een fractie van een mensenhaar</a:t>
            </a:r>
            <a:endParaRPr lang="nl-NL" dirty="0"/>
          </a:p>
        </p:txBody>
      </p:sp>
      <p:pic>
        <p:nvPicPr>
          <p:cNvPr id="5" name="Afbeelding 4">
            <a:extLst>
              <a:ext uri="{FF2B5EF4-FFF2-40B4-BE49-F238E27FC236}">
                <a16:creationId xmlns:a16="http://schemas.microsoft.com/office/drawing/2014/main" id="{0EDA53B9-F118-4DE2-B22F-E214B3166EB6}"/>
              </a:ext>
            </a:extLst>
          </p:cNvPr>
          <p:cNvPicPr>
            <a:picLocks noChangeAspect="1"/>
          </p:cNvPicPr>
          <p:nvPr/>
        </p:nvPicPr>
        <p:blipFill rotWithShape="1">
          <a:blip r:embed="rId3"/>
          <a:srcRect t="38091"/>
          <a:stretch/>
        </p:blipFill>
        <p:spPr>
          <a:xfrm>
            <a:off x="970414" y="966985"/>
            <a:ext cx="7444936" cy="4609070"/>
          </a:xfrm>
          <a:prstGeom prst="rect">
            <a:avLst/>
          </a:prstGeom>
        </p:spPr>
      </p:pic>
    </p:spTree>
    <p:extLst>
      <p:ext uri="{BB962C8B-B14F-4D97-AF65-F5344CB8AC3E}">
        <p14:creationId xmlns:p14="http://schemas.microsoft.com/office/powerpoint/2010/main" val="208974643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734425" y="1710230"/>
            <a:ext cx="3087086" cy="1293028"/>
          </a:xfrm>
        </p:spPr>
        <p:txBody>
          <a:bodyPr rtlCol="0">
            <a:normAutofit/>
          </a:bodyPr>
          <a:lstStyle/>
          <a:p>
            <a:pPr algn="ctr"/>
            <a:r>
              <a:rPr lang="nl-NL" sz="3200" dirty="0"/>
              <a:t>De Gekko/Tjitjak</a:t>
            </a:r>
            <a:endParaRPr lang="nl-NL" sz="3200" b="1" dirty="0"/>
          </a:p>
        </p:txBody>
      </p:sp>
      <p:sp>
        <p:nvSpPr>
          <p:cNvPr id="3" name="Tekstvak 2">
            <a:extLst>
              <a:ext uri="{FF2B5EF4-FFF2-40B4-BE49-F238E27FC236}">
                <a16:creationId xmlns:a16="http://schemas.microsoft.com/office/drawing/2014/main" id="{530B3D98-1F27-4D90-B943-D54088C7DC1E}"/>
              </a:ext>
            </a:extLst>
          </p:cNvPr>
          <p:cNvSpPr txBox="1"/>
          <p:nvPr/>
        </p:nvSpPr>
        <p:spPr>
          <a:xfrm>
            <a:off x="8534400" y="3271520"/>
            <a:ext cx="3373120" cy="1938992"/>
          </a:xfrm>
          <a:prstGeom prst="rect">
            <a:avLst/>
          </a:prstGeom>
          <a:noFill/>
        </p:spPr>
        <p:txBody>
          <a:bodyPr wrap="square" rtlCol="0">
            <a:spAutoFit/>
          </a:bodyPr>
          <a:lstStyle/>
          <a:p>
            <a:pPr algn="ctr"/>
            <a:r>
              <a:rPr lang="nl-NL" sz="2400" dirty="0">
                <a:latin typeface="Calibri" panose="020F0502020204030204" pitchFamily="34" charset="0"/>
                <a:cs typeface="Calibri" panose="020F0502020204030204" pitchFamily="34" charset="0"/>
              </a:rPr>
              <a:t>Het </a:t>
            </a:r>
            <a:r>
              <a:rPr lang="nl-NL" sz="2400" dirty="0">
                <a:latin typeface="Calibri" panose="020F0502020204030204" pitchFamily="34" charset="0"/>
                <a:cs typeface="Calibri" panose="020F0502020204030204" pitchFamily="34" charset="0"/>
                <a:sym typeface="Campton SemiBold"/>
              </a:rPr>
              <a:t>is nog onbekend </a:t>
            </a:r>
            <a:br>
              <a:rPr lang="nl-NL" sz="2400" dirty="0">
                <a:latin typeface="Calibri" panose="020F0502020204030204" pitchFamily="34" charset="0"/>
                <a:cs typeface="Calibri" panose="020F0502020204030204" pitchFamily="34" charset="0"/>
                <a:sym typeface="Campton SemiBold"/>
              </a:rPr>
            </a:br>
            <a:r>
              <a:rPr lang="nl-NL" sz="2400" dirty="0">
                <a:latin typeface="Calibri" panose="020F0502020204030204" pitchFamily="34" charset="0"/>
                <a:cs typeface="Calibri" panose="020F0502020204030204" pitchFamily="34" charset="0"/>
                <a:sym typeface="Campton SemiBold"/>
              </a:rPr>
              <a:t>hoe de zeer kleine haartjes onder de tenen zich hebben ontwikkeld. (Wikipedia)</a:t>
            </a:r>
          </a:p>
        </p:txBody>
      </p:sp>
      <p:pic>
        <p:nvPicPr>
          <p:cNvPr id="13" name="Afbeelding 12" descr="Afbeelding met tekst&#10;&#10;Automatisch gegenereerde beschrijving">
            <a:extLst>
              <a:ext uri="{FF2B5EF4-FFF2-40B4-BE49-F238E27FC236}">
                <a16:creationId xmlns:a16="http://schemas.microsoft.com/office/drawing/2014/main" id="{ABD3F0AF-3AD2-4C13-8A8F-F7B0918901EB}"/>
              </a:ext>
            </a:extLst>
          </p:cNvPr>
          <p:cNvPicPr>
            <a:picLocks noChangeAspect="1"/>
          </p:cNvPicPr>
          <p:nvPr/>
        </p:nvPicPr>
        <p:blipFill rotWithShape="1">
          <a:blip r:embed="rId3"/>
          <a:srcRect b="67111"/>
          <a:stretch/>
        </p:blipFill>
        <p:spPr>
          <a:xfrm>
            <a:off x="-9497" y="0"/>
            <a:ext cx="3032708" cy="2255520"/>
          </a:xfrm>
          <a:prstGeom prst="rect">
            <a:avLst/>
          </a:prstGeom>
        </p:spPr>
      </p:pic>
      <p:pic>
        <p:nvPicPr>
          <p:cNvPr id="14" name="Afbeelding 13" descr="Afbeelding met tekst&#10;&#10;Automatisch gegenereerde beschrijving">
            <a:extLst>
              <a:ext uri="{FF2B5EF4-FFF2-40B4-BE49-F238E27FC236}">
                <a16:creationId xmlns:a16="http://schemas.microsoft.com/office/drawing/2014/main" id="{C32A6C68-E268-46E1-BD79-CB7E2C17D88F}"/>
              </a:ext>
            </a:extLst>
          </p:cNvPr>
          <p:cNvPicPr>
            <a:picLocks noChangeAspect="1"/>
          </p:cNvPicPr>
          <p:nvPr/>
        </p:nvPicPr>
        <p:blipFill rotWithShape="1">
          <a:blip r:embed="rId3"/>
          <a:srcRect t="33333" b="33778"/>
          <a:stretch/>
        </p:blipFill>
        <p:spPr>
          <a:xfrm>
            <a:off x="2846110" y="1710230"/>
            <a:ext cx="3032708" cy="2255520"/>
          </a:xfrm>
          <a:prstGeom prst="rect">
            <a:avLst/>
          </a:prstGeom>
        </p:spPr>
      </p:pic>
      <p:pic>
        <p:nvPicPr>
          <p:cNvPr id="15" name="Afbeelding 14" descr="Afbeelding met tekst&#10;&#10;Automatisch gegenereerde beschrijving">
            <a:extLst>
              <a:ext uri="{FF2B5EF4-FFF2-40B4-BE49-F238E27FC236}">
                <a16:creationId xmlns:a16="http://schemas.microsoft.com/office/drawing/2014/main" id="{F4AABBD2-8074-4925-922A-5F9BF83EBAA8}"/>
              </a:ext>
            </a:extLst>
          </p:cNvPr>
          <p:cNvPicPr>
            <a:picLocks noChangeAspect="1"/>
          </p:cNvPicPr>
          <p:nvPr/>
        </p:nvPicPr>
        <p:blipFill rotWithShape="1">
          <a:blip r:embed="rId3"/>
          <a:srcRect t="67111"/>
          <a:stretch/>
        </p:blipFill>
        <p:spPr>
          <a:xfrm>
            <a:off x="5311166" y="3586480"/>
            <a:ext cx="3032708" cy="2255520"/>
          </a:xfrm>
          <a:prstGeom prst="rect">
            <a:avLst/>
          </a:prstGeom>
        </p:spPr>
      </p:pic>
    </p:spTree>
    <p:extLst>
      <p:ext uri="{BB962C8B-B14F-4D97-AF65-F5344CB8AC3E}">
        <p14:creationId xmlns:p14="http://schemas.microsoft.com/office/powerpoint/2010/main" val="823583816"/>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79EAA8D-9FA6-44DF-B373-F9F0E09DC750}"/>
              </a:ext>
            </a:extLst>
          </p:cNvPr>
          <p:cNvSpPr>
            <a:spLocks noGrp="1"/>
          </p:cNvSpPr>
          <p:nvPr>
            <p:ph type="title"/>
          </p:nvPr>
        </p:nvSpPr>
        <p:spPr>
          <a:xfrm>
            <a:off x="8734425" y="1710230"/>
            <a:ext cx="3087086" cy="1293028"/>
          </a:xfrm>
        </p:spPr>
        <p:txBody>
          <a:bodyPr rtlCol="0">
            <a:normAutofit/>
          </a:bodyPr>
          <a:lstStyle/>
          <a:p>
            <a:pPr algn="ctr"/>
            <a:r>
              <a:rPr lang="nl-NL" sz="3200" b="1" dirty="0"/>
              <a:t>De Gekko/Tjitjak</a:t>
            </a:r>
          </a:p>
        </p:txBody>
      </p:sp>
      <p:sp>
        <p:nvSpPr>
          <p:cNvPr id="3" name="Tekstvak 2">
            <a:extLst>
              <a:ext uri="{FF2B5EF4-FFF2-40B4-BE49-F238E27FC236}">
                <a16:creationId xmlns:a16="http://schemas.microsoft.com/office/drawing/2014/main" id="{530B3D98-1F27-4D90-B943-D54088C7DC1E}"/>
              </a:ext>
            </a:extLst>
          </p:cNvPr>
          <p:cNvSpPr txBox="1"/>
          <p:nvPr/>
        </p:nvSpPr>
        <p:spPr>
          <a:xfrm>
            <a:off x="8534400" y="3271520"/>
            <a:ext cx="3373120" cy="2585323"/>
          </a:xfrm>
          <a:prstGeom prst="rect">
            <a:avLst/>
          </a:prstGeom>
          <a:noFill/>
        </p:spPr>
        <p:txBody>
          <a:bodyPr wrap="square" rtlCol="0">
            <a:spAutoFit/>
          </a:bodyPr>
          <a:lstStyle/>
          <a:p>
            <a:pPr algn="ctr"/>
            <a:r>
              <a:rPr lang="nl-NL" dirty="0">
                <a:sym typeface="Helvetica Neue"/>
              </a:rPr>
              <a:t>Onder de lange tenen van de gekko zitten miljoenen minuscule en dicht opeengepakte haartjes. De uiteinden daarvan zijn ‘gespleten’ in honderden nóg dunnere vezeltjes, elk een fractie van een mensenhaar</a:t>
            </a:r>
            <a:endParaRPr lang="nl-NL" dirty="0"/>
          </a:p>
        </p:txBody>
      </p:sp>
      <p:pic>
        <p:nvPicPr>
          <p:cNvPr id="10" name="Afbeelding 9" descr="Afbeelding met reptiel, hagedis&#10;&#10;Automatisch gegenereerde beschrijving">
            <a:extLst>
              <a:ext uri="{FF2B5EF4-FFF2-40B4-BE49-F238E27FC236}">
                <a16:creationId xmlns:a16="http://schemas.microsoft.com/office/drawing/2014/main" id="{6164B6AB-F7AA-44B6-B45A-41E4C9C2F961}"/>
              </a:ext>
            </a:extLst>
          </p:cNvPr>
          <p:cNvPicPr>
            <a:picLocks noChangeAspect="1"/>
          </p:cNvPicPr>
          <p:nvPr/>
        </p:nvPicPr>
        <p:blipFill rotWithShape="1">
          <a:blip r:embed="rId3"/>
          <a:srcRect t="21846" b="18980"/>
          <a:stretch/>
        </p:blipFill>
        <p:spPr>
          <a:xfrm>
            <a:off x="939149" y="1544335"/>
            <a:ext cx="7343507" cy="3101546"/>
          </a:xfrm>
          <a:prstGeom prst="rect">
            <a:avLst/>
          </a:prstGeom>
        </p:spPr>
      </p:pic>
    </p:spTree>
    <p:extLst>
      <p:ext uri="{BB962C8B-B14F-4D97-AF65-F5344CB8AC3E}">
        <p14:creationId xmlns:p14="http://schemas.microsoft.com/office/powerpoint/2010/main" val="379310690"/>
      </p:ext>
    </p:extLst>
  </p:cSld>
  <p:clrMapOvr>
    <a:masterClrMapping/>
  </p:clrMapOvr>
  <mc:AlternateContent xmlns:mc="http://schemas.openxmlformats.org/markup-compatibility/2006" xmlns:p14="http://schemas.microsoft.com/office/powerpoint/2010/main">
    <mc:Choice Requires="p14">
      <p:transition spd="slow" p14:dur="1250">
        <p:fade/>
      </p:transition>
    </mc:Choice>
    <mc:Fallback xmlns="">
      <p:transition spd="slow">
        <p:fade/>
      </p:transition>
    </mc:Fallback>
  </mc:AlternateContent>
</p:sld>
</file>

<file path=ppt/theme/theme1.xml><?xml version="1.0" encoding="utf-8"?>
<a:theme xmlns:a="http://schemas.openxmlformats.org/drawingml/2006/main" name="Condensspoor">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1c2eb7a32e66fb6e4260f3771546a5e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04e1f6479c48b08974ba73b5ca973489"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76B320-E975-4049-B758-D52F391461D4}">
  <ds:schemaRefs>
    <ds:schemaRef ds:uri="http://schemas.microsoft.com/sharepoint/v3/contenttype/forms"/>
  </ds:schemaRefs>
</ds:datastoreItem>
</file>

<file path=customXml/itemProps2.xml><?xml version="1.0" encoding="utf-8"?>
<ds:datastoreItem xmlns:ds="http://schemas.openxmlformats.org/officeDocument/2006/customXml" ds:itemID="{17411068-54FB-4183-BE8D-9A5F0DE062BA}">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D78A686E-C507-4F7D-AEA6-9FFC7523CBC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{771EBD4C-8B2E-47C4-8938-D33873B2AC1D}tf22746862</Template>
  <TotalTime>198</TotalTime>
  <Words>6824</Words>
  <Application>Microsoft Office PowerPoint</Application>
  <PresentationFormat>Breedbeeld</PresentationFormat>
  <Paragraphs>243</Paragraphs>
  <Slides>29</Slides>
  <Notes>24</Notes>
  <HiddenSlides>0</HiddenSlides>
  <MMClips>4</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29</vt:i4>
      </vt:variant>
    </vt:vector>
  </HeadingPairs>
  <TitlesOfParts>
    <vt:vector size="36" baseType="lpstr">
      <vt:lpstr>Arial</vt:lpstr>
      <vt:lpstr>Calibri</vt:lpstr>
      <vt:lpstr>Campton Light</vt:lpstr>
      <vt:lpstr>Campton SemiBold</vt:lpstr>
      <vt:lpstr>Century Gothic</vt:lpstr>
      <vt:lpstr>Helvetica Neue</vt:lpstr>
      <vt:lpstr>Condensspoor</vt:lpstr>
      <vt:lpstr>Te mooi … om te geloven?</vt:lpstr>
      <vt:lpstr>De schepping als bron van inspiratie</vt:lpstr>
      <vt:lpstr>De natuur als uitvinder?</vt:lpstr>
      <vt:lpstr>…</vt:lpstr>
      <vt:lpstr>Spinnenzijde sterker dan staal of Kevlar</vt:lpstr>
      <vt:lpstr>De Gekko/Tjitjak</vt:lpstr>
      <vt:lpstr>De Gekko/Tjitjak</vt:lpstr>
      <vt:lpstr>De Gekko/Tjitjak</vt:lpstr>
      <vt:lpstr>De Gekko/Tjitjak</vt:lpstr>
      <vt:lpstr>De Biawak  Comodo dragon</vt:lpstr>
      <vt:lpstr>PowerPoint-presentatie</vt:lpstr>
      <vt:lpstr>Slakkentong redt Ketelmeer</vt:lpstr>
      <vt:lpstr>Slakkentong redt Ketelmeer</vt:lpstr>
      <vt:lpstr>Zwarte vlindervleugels inspireren zonnecelontwerp  </vt:lpstr>
      <vt:lpstr>PowerPoint-presentatie</vt:lpstr>
      <vt:lpstr>PowerPoint-presentatie</vt:lpstr>
      <vt:lpstr>Sluit wetenschap God uit of in?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Gods handtekening</dc:title>
  <dc:creator>Sinco Maat</dc:creator>
  <cp:lastModifiedBy>Sinco Maat</cp:lastModifiedBy>
  <cp:revision>26</cp:revision>
  <dcterms:created xsi:type="dcterms:W3CDTF">2021-04-16T11:43:42Z</dcterms:created>
  <dcterms:modified xsi:type="dcterms:W3CDTF">2021-04-16T19:26:20Z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