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71" r:id="rId3"/>
    <p:sldId id="270" r:id="rId4"/>
    <p:sldId id="273" r:id="rId5"/>
    <p:sldId id="258" r:id="rId6"/>
    <p:sldId id="274" r:id="rId7"/>
    <p:sldId id="265" r:id="rId8"/>
    <p:sldId id="257" r:id="rId9"/>
    <p:sldId id="267" r:id="rId10"/>
    <p:sldId id="261" r:id="rId11"/>
    <p:sldId id="343" r:id="rId12"/>
    <p:sldId id="340" r:id="rId13"/>
    <p:sldId id="341" r:id="rId14"/>
    <p:sldId id="342" r:id="rId15"/>
    <p:sldId id="344" r:id="rId16"/>
    <p:sldId id="345" r:id="rId17"/>
    <p:sldId id="339" r:id="rId18"/>
    <p:sldId id="269" r:id="rId19"/>
    <p:sldId id="277" r:id="rId20"/>
    <p:sldId id="279" r:id="rId21"/>
    <p:sldId id="283" r:id="rId22"/>
    <p:sldId id="280" r:id="rId23"/>
    <p:sldId id="275" r:id="rId24"/>
    <p:sldId id="278" r:id="rId25"/>
    <p:sldId id="276" r:id="rId26"/>
    <p:sldId id="348" r:id="rId27"/>
    <p:sldId id="263" r:id="rId28"/>
    <p:sldId id="266" r:id="rId29"/>
    <p:sldId id="333" r:id="rId30"/>
    <p:sldId id="281" r:id="rId31"/>
    <p:sldId id="338" r:id="rId32"/>
    <p:sldId id="282" r:id="rId33"/>
    <p:sldId id="268" r:id="rId34"/>
    <p:sldId id="328" r:id="rId35"/>
    <p:sldId id="329" r:id="rId36"/>
    <p:sldId id="331" r:id="rId37"/>
    <p:sldId id="332" r:id="rId38"/>
    <p:sldId id="334" r:id="rId39"/>
    <p:sldId id="264" r:id="rId40"/>
    <p:sldId id="335" r:id="rId41"/>
    <p:sldId id="336" r:id="rId42"/>
    <p:sldId id="346" r:id="rId43"/>
    <p:sldId id="337" r:id="rId44"/>
    <p:sldId id="347" r:id="rId4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8D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06" autoAdjust="0"/>
  </p:normalViewPr>
  <p:slideViewPr>
    <p:cSldViewPr snapToGrid="0">
      <p:cViewPr varScale="1">
        <p:scale>
          <a:sx n="70" d="100"/>
          <a:sy n="70" d="100"/>
        </p:scale>
        <p:origin x="116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17A91-7677-4B22-BB2B-DD44CD76A43E}" type="datetimeFigureOut">
              <a:rPr lang="nl-NL" smtClean="0"/>
              <a:t>13-1-2023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8C456A-0321-42D0-BB1B-53F9B20897A1}" type="slidenum">
              <a:rPr lang="nl-NL" smtClean="0"/>
              <a:t>‹nr.›</a:t>
            </a:fld>
            <a:endParaRPr lang="nl-NL"/>
          </a:p>
        </p:txBody>
      </p:sp>
    </p:spTree>
    <p:extLst>
      <p:ext uri="{BB962C8B-B14F-4D97-AF65-F5344CB8AC3E}">
        <p14:creationId xmlns:p14="http://schemas.microsoft.com/office/powerpoint/2010/main" val="413850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phe.rockefeller.edu/news/wp-content/uploads/2018/05/Stoeckle-Thaler-Final-reduced.pdf" TargetMode="External"/><Relationship Id="rId3" Type="http://schemas.openxmlformats.org/officeDocument/2006/relationships/hyperlink" Target="https://www.techtimes.com/reporters/nicole-arce" TargetMode="External"/><Relationship Id="rId7" Type="http://schemas.openxmlformats.org/officeDocument/2006/relationships/hyperlink" Target="http://www.techtimes.com/articles/228521/20180525/asteroid-that-killed-the-dinosaurs-caused-global-warming-for-the-next-100-000-years.htm"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techtimes.com/tags/genetics" TargetMode="External"/><Relationship Id="rId11" Type="http://schemas.openxmlformats.org/officeDocument/2006/relationships/hyperlink" Target="https://www.techtimes.com/tags/genetics" TargetMode="External"/><Relationship Id="rId5" Type="http://schemas.openxmlformats.org/officeDocument/2006/relationships/hyperlink" Target="http://www.techtimes.com/tags/dna" TargetMode="External"/><Relationship Id="rId10" Type="http://schemas.openxmlformats.org/officeDocument/2006/relationships/hyperlink" Target="https://www.techtimes.com/tags/dna" TargetMode="External"/><Relationship Id="rId4" Type="http://schemas.openxmlformats.org/officeDocument/2006/relationships/hyperlink" Target="https://www.afp.com/en/news/826/sweeping-gene-survey-reveals-new-facets-evolution-doc-15e2yc1" TargetMode="External"/><Relationship Id="rId9" Type="http://schemas.openxmlformats.org/officeDocument/2006/relationships/hyperlink" Target="https://www.flickr.com/photos/criminalintent/5674216407/"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nl.wikipedia.org/wiki/Dissipatie" TargetMode="External"/><Relationship Id="rId3" Type="http://schemas.openxmlformats.org/officeDocument/2006/relationships/hyperlink" Target="https://nl.wikipedia.org/wiki/Thermodynamica" TargetMode="External"/><Relationship Id="rId7" Type="http://schemas.openxmlformats.org/officeDocument/2006/relationships/hyperlink" Target="https://nl.wikipedia.org/wiki/Boltzmann"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nl.wikipedia.org/wiki/Josiah_Willard_Gibbs" TargetMode="External"/><Relationship Id="rId11" Type="http://schemas.openxmlformats.org/officeDocument/2006/relationships/hyperlink" Target="https://nl.wikipedia.org/wiki/Zelforganisatie" TargetMode="External"/><Relationship Id="rId5" Type="http://schemas.openxmlformats.org/officeDocument/2006/relationships/hyperlink" Target="https://nl.wikipedia.org/wiki/Statistische_mechanica" TargetMode="External"/><Relationship Id="rId10" Type="http://schemas.openxmlformats.org/officeDocument/2006/relationships/hyperlink" Target="https://nl.wikipedia.org/wiki/Entropie" TargetMode="External"/><Relationship Id="rId4" Type="http://schemas.openxmlformats.org/officeDocument/2006/relationships/hyperlink" Target="https://nl.wikipedia.org/wiki/Stoommachine" TargetMode="External"/><Relationship Id="rId9" Type="http://schemas.openxmlformats.org/officeDocument/2006/relationships/hyperlink" Target="https://nl.wikipedia.org/wiki/Kinetische_energi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nfonu.nl/copyright.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ogos.nl/andries-en-de-wetenschappers-james-tour/#easy-footnote-bottom-1-23822"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logos.nl/andries-en-de-wetenschappers-james-tour/#easy-footnote-bottom-4-23822" TargetMode="External"/><Relationship Id="rId5" Type="http://schemas.openxmlformats.org/officeDocument/2006/relationships/hyperlink" Target="https://logos.nl/andries-en-de-wetenschappers-james-tour/#easy-footnote-bottom-3-23822" TargetMode="External"/><Relationship Id="rId4" Type="http://schemas.openxmlformats.org/officeDocument/2006/relationships/hyperlink" Target="https://logos.nl/andries-en-de-wetenschappers-james-tour/#easy-footnote-bottom-2-2382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ogos.nl/author/peter/" TargetMode="External"/><Relationship Id="rId7" Type="http://schemas.openxmlformats.org/officeDocument/2006/relationships/hyperlink" Target="https://www.rd.nl/meer-rd/wetenschap-techniek/project-encode-wetenschap-weerlegt-evolutie-mens-1.1700853"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logos.nl/category/doelgroep/onderzoek/" TargetMode="External"/><Relationship Id="rId5" Type="http://schemas.openxmlformats.org/officeDocument/2006/relationships/hyperlink" Target="https://logos.nl/category/doelgroep/onderwijs/" TargetMode="External"/><Relationship Id="rId4" Type="http://schemas.openxmlformats.org/officeDocument/2006/relationships/hyperlink" Target="https://logos.nl/category/inhoud/biologie/genetic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popularmechanics.com/science/environment/the-first-gear-discovered-in-nature-15916433"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nl.wikipedia.org/wiki/Decimaal" TargetMode="External"/><Relationship Id="rId13" Type="http://schemas.openxmlformats.org/officeDocument/2006/relationships/hyperlink" Target="https://nl.wikipedia.org/wiki/Axioma" TargetMode="External"/><Relationship Id="rId3" Type="http://schemas.openxmlformats.org/officeDocument/2006/relationships/hyperlink" Target="https://nl.wikipedia.org/wiki/Werkelijkheid" TargetMode="External"/><Relationship Id="rId7" Type="http://schemas.openxmlformats.org/officeDocument/2006/relationships/hyperlink" Target="https://nl.wikipedia.org/wiki/Referentiekader" TargetMode="External"/><Relationship Id="rId12" Type="http://schemas.openxmlformats.org/officeDocument/2006/relationships/hyperlink" Target="https://nl.wikipedia.org/wiki/Universalisme_(filosofi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nl.wikipedia.org/wiki/Wetenschappelijke_methode" TargetMode="External"/><Relationship Id="rId11" Type="http://schemas.openxmlformats.org/officeDocument/2006/relationships/hyperlink" Target="https://nl.wikipedia.org/wiki/Contextualisme" TargetMode="External"/><Relationship Id="rId5" Type="http://schemas.openxmlformats.org/officeDocument/2006/relationships/hyperlink" Target="https://nl.wikipedia.org/wiki/Wetenschap" TargetMode="External"/><Relationship Id="rId10" Type="http://schemas.openxmlformats.org/officeDocument/2006/relationships/hyperlink" Target="https://nl.wikipedia.org/wiki/Relativisme" TargetMode="External"/><Relationship Id="rId4" Type="http://schemas.openxmlformats.org/officeDocument/2006/relationships/hyperlink" Target="https://nl.wikipedia.org/wiki/Ethiek" TargetMode="External"/><Relationship Id="rId9" Type="http://schemas.openxmlformats.org/officeDocument/2006/relationships/hyperlink" Target="https://nl.wikipedia.org/wiki/Binair_talstelse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volutietheorie-ontkracht.com/de-embryos-van-haeckel/#_ftn1"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volutietheorie-ontkracht.com/de-embryos-van-haeckel/#_ftnref1" TargetMode="External"/><Relationship Id="rId5" Type="http://schemas.openxmlformats.org/officeDocument/2006/relationships/hyperlink" Target="https://evolutietheorie-ontkracht.com/de-embryos-van-haeckel/#_ftn3" TargetMode="External"/><Relationship Id="rId4" Type="http://schemas.openxmlformats.org/officeDocument/2006/relationships/hyperlink" Target="https://evolutietheorie-ontkracht.com/de-embryos-van-haeckel/#_ftn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vraag van Pilatus Wat is waarheid?</a:t>
            </a:r>
          </a:p>
          <a:p>
            <a:r>
              <a:rPr lang="nl-NL" dirty="0"/>
              <a:t>Johannes 18: 33  Pilatus dan keerde terug in het gerechtsgebouw en riep Jezus en </a:t>
            </a:r>
            <a:r>
              <a:rPr lang="nl-NL" dirty="0" err="1"/>
              <a:t>zeide</a:t>
            </a:r>
            <a:r>
              <a:rPr lang="nl-NL" dirty="0"/>
              <a:t> tot Hem: Zijt Gij de Koning der Joden?</a:t>
            </a:r>
          </a:p>
          <a:p>
            <a:r>
              <a:rPr lang="nl-NL" dirty="0"/>
              <a:t>34  Jezus antwoordde: Zegt gij dit uit uzelf of hebben anderen u over Mij gesproken?</a:t>
            </a:r>
          </a:p>
          <a:p>
            <a:r>
              <a:rPr lang="nl-NL" dirty="0"/>
              <a:t>35  Pilatus antwoordde: Ben ik soms een Jood? Uw volk en de </a:t>
            </a:r>
            <a:r>
              <a:rPr lang="nl-NL" dirty="0" err="1"/>
              <a:t>overpriesters</a:t>
            </a:r>
            <a:r>
              <a:rPr lang="nl-NL" dirty="0"/>
              <a:t> hebben U aan mij overgeleverd; wat hebt Gij gedaan?</a:t>
            </a:r>
          </a:p>
          <a:p>
            <a:r>
              <a:rPr lang="nl-NL" dirty="0"/>
              <a:t>36  Jezus antwoordde: Mijn Koninkrijk is niet van deze wereld; indien mijn Koninkrijk van deze wereld geweest was, zouden mijn dienaars gestreden hebben, opdat Ik niet aan de Joden zou worden overgeleverd; nu echter is mijn Koninkrijk niet van hier.</a:t>
            </a:r>
          </a:p>
          <a:p>
            <a:r>
              <a:rPr lang="nl-NL" dirty="0"/>
              <a:t>37  Pilatus dan </a:t>
            </a:r>
            <a:r>
              <a:rPr lang="nl-NL" dirty="0" err="1"/>
              <a:t>zeide</a:t>
            </a:r>
            <a:r>
              <a:rPr lang="nl-NL" dirty="0"/>
              <a:t> tot Hem: Zijt Gij dus toch een koning? Jezus antwoordde: Gij zegt, dat Ik koning ben. </a:t>
            </a:r>
            <a:r>
              <a:rPr lang="nl-NL" b="1" dirty="0"/>
              <a:t>Hiertoe ben Ik geboren en hiertoe ben Ik in de wereld gekomen, opdat Ik voor de waarheid zou getuigen; een ieder, die uit de waarheid is, hoort naar mijn stem.</a:t>
            </a:r>
          </a:p>
          <a:p>
            <a:r>
              <a:rPr lang="nl-NL" dirty="0"/>
              <a:t>38  Pilatus </a:t>
            </a:r>
            <a:r>
              <a:rPr lang="nl-NL" dirty="0" err="1"/>
              <a:t>zeide</a:t>
            </a:r>
            <a:r>
              <a:rPr lang="nl-NL" dirty="0"/>
              <a:t> tot Hem</a:t>
            </a:r>
            <a:r>
              <a:rPr lang="nl-NL" b="1" dirty="0"/>
              <a:t>: Wat is waarheid? </a:t>
            </a:r>
            <a:r>
              <a:rPr lang="nl-NL" b="0" dirty="0"/>
              <a:t>En na dit </a:t>
            </a:r>
            <a:r>
              <a:rPr lang="nl-NL" dirty="0"/>
              <a:t>gezegd te hebben, kwam hij weder naar buiten tot de Joden en </a:t>
            </a:r>
            <a:r>
              <a:rPr lang="nl-NL" dirty="0" err="1"/>
              <a:t>zeide</a:t>
            </a:r>
            <a:r>
              <a:rPr lang="nl-NL" dirty="0"/>
              <a:t> tot hen: Ik vind geen schuld in Hem.</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1</a:t>
            </a:fld>
            <a:endParaRPr lang="nl-NL"/>
          </a:p>
        </p:txBody>
      </p:sp>
    </p:spTree>
    <p:extLst>
      <p:ext uri="{BB962C8B-B14F-4D97-AF65-F5344CB8AC3E}">
        <p14:creationId xmlns:p14="http://schemas.microsoft.com/office/powerpoint/2010/main" val="2950175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Voorbeeld …. De profeet Daniel… De toekomst wordt zo precies geopenbaard dat men dacht dat het achteraf pas was opgeschreven.</a:t>
            </a:r>
            <a:br>
              <a:rPr lang="nl-NL" dirty="0"/>
            </a:br>
            <a:r>
              <a:rPr lang="nl-NL" dirty="0"/>
              <a:t>De Joden hebben Daniel als profeet geschrapt omdat hij te letterlijk Jezus aankondigde 550 jaar van tevoren!</a:t>
            </a:r>
          </a:p>
          <a:p>
            <a:pPr marL="0" indent="0">
              <a:buNone/>
            </a:pPr>
            <a:r>
              <a:rPr lang="nl-NL" dirty="0"/>
              <a:t>Daniel werd gevonden in de Dode Zee rollen als een ‘heilig’ boek reeds in de twee eeuw voor Christus toen de profetieën nog aan het gebeuren waren of nog moesten komen… Alles is precies uitgekomen!</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20</a:t>
            </a:fld>
            <a:endParaRPr lang="nl-NL"/>
          </a:p>
        </p:txBody>
      </p:sp>
    </p:spTree>
    <p:extLst>
      <p:ext uri="{BB962C8B-B14F-4D97-AF65-F5344CB8AC3E}">
        <p14:creationId xmlns:p14="http://schemas.microsoft.com/office/powerpoint/2010/main" val="2458166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indent="215900">
              <a:lnSpc>
                <a:spcPts val="3490"/>
              </a:lnSpc>
              <a:spcAft>
                <a:spcPts val="600"/>
              </a:spcAft>
            </a:pPr>
            <a:r>
              <a:rPr lang="en-US" sz="1800" b="1" kern="1800" dirty="0">
                <a:solidFill>
                  <a:srgbClr val="02061A"/>
                </a:solidFill>
                <a:effectLst/>
                <a:latin typeface="Arial" panose="020B0604020202020204" pitchFamily="34" charset="0"/>
                <a:ea typeface="Times New Roman" panose="02020603050405020304" pitchFamily="18" charset="0"/>
              </a:rPr>
              <a:t>Massive Genetic Study Reveals 90 Percent Of Earth’s Animals Appeared At The Same Time</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600"/>
              </a:spcAft>
            </a:pPr>
            <a:r>
              <a:rPr lang="en-US" sz="1800" b="1" dirty="0">
                <a:solidFill>
                  <a:srgbClr val="1BAABC"/>
                </a:solidFill>
                <a:effectLst/>
                <a:latin typeface="Helvetica" panose="020B0604020202020204" pitchFamily="34" charset="0"/>
                <a:ea typeface="Times New Roman" panose="02020603050405020304" pitchFamily="18" charset="0"/>
                <a:hlinkClick r:id="rId3"/>
              </a:rPr>
              <a:t>Nicole Arce</a:t>
            </a:r>
            <a:r>
              <a:rPr lang="en-US" sz="1800" dirty="0">
                <a:solidFill>
                  <a:srgbClr val="02061A"/>
                </a:solidFill>
                <a:effectLst/>
                <a:latin typeface="Helvetica" panose="020B0604020202020204" pitchFamily="34" charset="0"/>
                <a:ea typeface="Times New Roman" panose="02020603050405020304" pitchFamily="18" charset="0"/>
              </a:rPr>
              <a:t>, Tech Times 30 May 2018, 07:05 am</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Landmark new research that involves analyzing millions of DNA barcodes has debunked much about what we know today about the evolution of species.</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In a massive genetic study, senior research associate at the Program for the Human Environment at Rockefeller University Mark </a:t>
            </a:r>
            <a:r>
              <a:rPr lang="en-US" sz="1800" dirty="0" err="1">
                <a:solidFill>
                  <a:srgbClr val="000000"/>
                </a:solidFill>
                <a:effectLst/>
                <a:latin typeface="Helvetica" panose="020B0604020202020204" pitchFamily="34" charset="0"/>
                <a:ea typeface="Times New Roman" panose="02020603050405020304" pitchFamily="18" charset="0"/>
              </a:rPr>
              <a:t>Stoeckle</a:t>
            </a:r>
            <a:r>
              <a:rPr lang="en-US" sz="1800" dirty="0">
                <a:solidFill>
                  <a:srgbClr val="000000"/>
                </a:solidFill>
                <a:effectLst/>
                <a:latin typeface="Helvetica" panose="020B0604020202020204" pitchFamily="34" charset="0"/>
                <a:ea typeface="Times New Roman" panose="02020603050405020304" pitchFamily="18" charset="0"/>
              </a:rPr>
              <a:t> and University of Basel geneticist David Thaler discovered that virtually 90 percent of all animals on Earth appeared at right around the same time.</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More specifically, they found out that 9 out of 10 animal species on the planet came to being at the same time as humans did some 100,000 to 200,000 years ago.</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"This conclusion is very surprising," </a:t>
            </a:r>
            <a:r>
              <a:rPr lang="en-US" sz="1800" b="1" dirty="0">
                <a:solidFill>
                  <a:srgbClr val="1BAABC"/>
                </a:solidFill>
                <a:effectLst/>
                <a:latin typeface="Helvetica" panose="020B0604020202020204" pitchFamily="34" charset="0"/>
                <a:ea typeface="Times New Roman" panose="02020603050405020304" pitchFamily="18" charset="0"/>
                <a:hlinkClick r:id="rId4"/>
              </a:rPr>
              <a:t>says</a:t>
            </a:r>
            <a:r>
              <a:rPr lang="en-US" sz="1800" dirty="0">
                <a:solidFill>
                  <a:srgbClr val="000000"/>
                </a:solidFill>
                <a:effectLst/>
                <a:latin typeface="Helvetica" panose="020B0604020202020204" pitchFamily="34" charset="0"/>
                <a:ea typeface="Times New Roman" panose="02020603050405020304" pitchFamily="18" charset="0"/>
              </a:rPr>
              <a:t> Thaler, "and I fought against it as hard as I could."</a:t>
            </a:r>
            <a:endParaRPr lang="nl-NL" sz="1800" dirty="0">
              <a:effectLst/>
              <a:latin typeface="Times New Roman" panose="02020603050405020304" pitchFamily="18" charset="0"/>
              <a:ea typeface="Times New Roman" panose="02020603050405020304" pitchFamily="18" charset="0"/>
            </a:endParaRPr>
          </a:p>
          <a:p>
            <a:pPr indent="215900">
              <a:lnSpc>
                <a:spcPts val="2215"/>
              </a:lnSpc>
              <a:spcAft>
                <a:spcPts val="600"/>
              </a:spcAft>
            </a:pPr>
            <a:r>
              <a:rPr lang="en-US" sz="1800" b="1" dirty="0">
                <a:solidFill>
                  <a:srgbClr val="000000"/>
                </a:solidFill>
                <a:effectLst/>
                <a:latin typeface="Arial" panose="020B0604020202020204" pitchFamily="34" charset="0"/>
                <a:ea typeface="Times New Roman" panose="02020603050405020304" pitchFamily="18" charset="0"/>
              </a:rPr>
              <a:t>What Is DNA Barcoding?</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Over the last decade, hundreds of scientists collected around 5 million DNA barcodes from 100,000 animal species in different parts of the globe. </a:t>
            </a:r>
            <a:r>
              <a:rPr lang="en-US" sz="1800" dirty="0" err="1">
                <a:solidFill>
                  <a:srgbClr val="000000"/>
                </a:solidFill>
                <a:effectLst/>
                <a:latin typeface="Helvetica" panose="020B0604020202020204" pitchFamily="34" charset="0"/>
                <a:ea typeface="Times New Roman" panose="02020603050405020304" pitchFamily="18" charset="0"/>
              </a:rPr>
              <a:t>Stoeckle</a:t>
            </a:r>
            <a:r>
              <a:rPr lang="en-US" sz="1800" dirty="0">
                <a:solidFill>
                  <a:srgbClr val="000000"/>
                </a:solidFill>
                <a:effectLst/>
                <a:latin typeface="Helvetica" panose="020B0604020202020204" pitchFamily="34" charset="0"/>
                <a:ea typeface="Times New Roman" panose="02020603050405020304" pitchFamily="18" charset="0"/>
              </a:rPr>
              <a:t> and Thaler looked through these 5 million genetic imprints to find one of the most surprising discoveries about evolution to date.</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There are two types of </a:t>
            </a:r>
            <a:r>
              <a:rPr lang="en-US" sz="1800" b="1" dirty="0">
                <a:solidFill>
                  <a:srgbClr val="1BAABC"/>
                </a:solidFill>
                <a:effectLst/>
                <a:latin typeface="Helvetica" panose="020B0604020202020204" pitchFamily="34" charset="0"/>
                <a:ea typeface="Times New Roman" panose="02020603050405020304" pitchFamily="18" charset="0"/>
                <a:hlinkClick r:id="rId5"/>
              </a:rPr>
              <a:t>DNA</a:t>
            </a:r>
            <a:r>
              <a:rPr lang="en-US" sz="1800" dirty="0">
                <a:solidFill>
                  <a:srgbClr val="000000"/>
                </a:solidFill>
                <a:effectLst/>
                <a:latin typeface="Helvetica" panose="020B0604020202020204" pitchFamily="34" charset="0"/>
                <a:ea typeface="Times New Roman" panose="02020603050405020304" pitchFamily="18" charset="0"/>
              </a:rPr>
              <a:t>. Most people know nuclear DNA. This is the DNA containing the genetic blueprint for each single individual. It is passed down from the parents to the offspring. The </a:t>
            </a:r>
            <a:r>
              <a:rPr lang="en-US" sz="1800" b="1" dirty="0">
                <a:solidFill>
                  <a:srgbClr val="1BAABC"/>
                </a:solidFill>
                <a:effectLst/>
                <a:latin typeface="Helvetica" panose="020B0604020202020204" pitchFamily="34" charset="0"/>
                <a:ea typeface="Times New Roman" panose="02020603050405020304" pitchFamily="18" charset="0"/>
                <a:hlinkClick r:id="rId6"/>
              </a:rPr>
              <a:t>genome</a:t>
            </a:r>
            <a:r>
              <a:rPr lang="en-US" sz="1800" dirty="0">
                <a:solidFill>
                  <a:srgbClr val="000000"/>
                </a:solidFill>
                <a:effectLst/>
                <a:latin typeface="Helvetica" panose="020B0604020202020204" pitchFamily="34" charset="0"/>
                <a:ea typeface="Times New Roman" panose="02020603050405020304" pitchFamily="18" charset="0"/>
              </a:rPr>
              <a:t> is made from kinds types of molecules arranged in pairs. There are 3 billion of these pairs, which are then used to form thousands of genes.</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The other, less familiar type of DNA is one found in the mitochondria of cells. The mitochondria generate energy for the cell and contains 37 genes. One of these is the COI gene, which is used to create DNA barcodes. All species have a very similar mitochondrial DNA, but their DNA is also different enough so we can distinguish between species.</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Paul Hebert, biologist and director of the Biodiversity Institute of Ontario, developed a new way to identify species by studying the COI gene.</a:t>
            </a:r>
            <a:endParaRPr lang="nl-NL" sz="1800" dirty="0">
              <a:effectLst/>
              <a:latin typeface="Times New Roman" panose="02020603050405020304" pitchFamily="18" charset="0"/>
              <a:ea typeface="Times New Roman" panose="02020603050405020304" pitchFamily="18" charset="0"/>
            </a:endParaRPr>
          </a:p>
          <a:p>
            <a:pPr indent="215900">
              <a:lnSpc>
                <a:spcPts val="2215"/>
              </a:lnSpc>
              <a:spcAft>
                <a:spcPts val="600"/>
              </a:spcAft>
            </a:pPr>
            <a:r>
              <a:rPr lang="en-US" sz="1800" b="1" dirty="0">
                <a:solidFill>
                  <a:srgbClr val="000000"/>
                </a:solidFill>
                <a:effectLst/>
                <a:latin typeface="Arial" panose="020B0604020202020204" pitchFamily="34" charset="0"/>
                <a:ea typeface="Times New Roman" panose="02020603050405020304" pitchFamily="18" charset="0"/>
              </a:rPr>
              <a:t>Born Around The Same Time</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In analyzing the COI of 100,000 species, </a:t>
            </a:r>
            <a:r>
              <a:rPr lang="en-US" sz="1800" dirty="0" err="1">
                <a:solidFill>
                  <a:srgbClr val="000000"/>
                </a:solidFill>
                <a:effectLst/>
                <a:latin typeface="Helvetica" panose="020B0604020202020204" pitchFamily="34" charset="0"/>
                <a:ea typeface="Times New Roman" panose="02020603050405020304" pitchFamily="18" charset="0"/>
              </a:rPr>
              <a:t>Stoeckle</a:t>
            </a:r>
            <a:r>
              <a:rPr lang="en-US" sz="1800" dirty="0">
                <a:solidFill>
                  <a:srgbClr val="000000"/>
                </a:solidFill>
                <a:effectLst/>
                <a:latin typeface="Helvetica" panose="020B0604020202020204" pitchFamily="34" charset="0"/>
                <a:ea typeface="Times New Roman" panose="02020603050405020304" pitchFamily="18" charset="0"/>
              </a:rPr>
              <a:t> and Thaler arrived at the conclusion that most animals appeared simultaneously. They found that the neutral mutation across species were not as varied as expected. Neutral mutation refers to the slight DNA changes that occur across generations. They can be compared to tree rings because they can tell how old a certain specie or individual is.</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As to how that could have happened, it's unclear. A likely possibility is the occurrence of a sudden event that caused large-scale environmental trauma and wiped out majority of the Earth's species.</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"Viruses, ice ages, successful new competitors, loss of prey — all these may cause periods when the population of an animal drops sharply," explains Jesse </a:t>
            </a:r>
            <a:r>
              <a:rPr lang="en-US" sz="1800" dirty="0" err="1">
                <a:solidFill>
                  <a:srgbClr val="000000"/>
                </a:solidFill>
                <a:effectLst/>
                <a:latin typeface="Helvetica" panose="020B0604020202020204" pitchFamily="34" charset="0"/>
                <a:ea typeface="Times New Roman" panose="02020603050405020304" pitchFamily="18" charset="0"/>
              </a:rPr>
              <a:t>Ausubel</a:t>
            </a:r>
            <a:r>
              <a:rPr lang="en-US" sz="1800" dirty="0">
                <a:solidFill>
                  <a:srgbClr val="000000"/>
                </a:solidFill>
                <a:effectLst/>
                <a:latin typeface="Helvetica" panose="020B0604020202020204" pitchFamily="34" charset="0"/>
                <a:ea typeface="Times New Roman" panose="02020603050405020304" pitchFamily="18" charset="0"/>
              </a:rPr>
              <a:t>, director of the Program for the Human Environment.</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Such times give rise to sweeping genetic changes across the planet, causing new species to appear. However, the last time such an occurrence took place was </a:t>
            </a:r>
            <a:r>
              <a:rPr lang="en-US" sz="1800" b="1" dirty="0">
                <a:solidFill>
                  <a:srgbClr val="1BAABC"/>
                </a:solidFill>
                <a:effectLst/>
                <a:latin typeface="Helvetica" panose="020B0604020202020204" pitchFamily="34" charset="0"/>
                <a:ea typeface="Times New Roman" panose="02020603050405020304" pitchFamily="18" charset="0"/>
                <a:hlinkClick r:id="rId7"/>
              </a:rPr>
              <a:t>65 million years ago,</a:t>
            </a:r>
            <a:r>
              <a:rPr lang="en-US" sz="1800" dirty="0">
                <a:solidFill>
                  <a:srgbClr val="000000"/>
                </a:solidFill>
                <a:effectLst/>
                <a:latin typeface="Helvetica" panose="020B0604020202020204" pitchFamily="34" charset="0"/>
                <a:ea typeface="Times New Roman" panose="02020603050405020304" pitchFamily="18" charset="0"/>
              </a:rPr>
              <a:t> when an asteroid hit the Earth and killed off the dinosaurs and half of all other species on the planet.</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The study is </a:t>
            </a:r>
            <a:r>
              <a:rPr lang="en-US" sz="1800" b="1" dirty="0">
                <a:solidFill>
                  <a:srgbClr val="1BAABC"/>
                </a:solidFill>
                <a:effectLst/>
                <a:latin typeface="Helvetica" panose="020B0604020202020204" pitchFamily="34" charset="0"/>
                <a:ea typeface="Times New Roman" panose="02020603050405020304" pitchFamily="18" charset="0"/>
                <a:hlinkClick r:id="rId8"/>
              </a:rPr>
              <a:t>published</a:t>
            </a:r>
            <a:r>
              <a:rPr lang="en-US" sz="1800" dirty="0">
                <a:solidFill>
                  <a:srgbClr val="000000"/>
                </a:solidFill>
                <a:effectLst/>
                <a:latin typeface="Helvetica" panose="020B0604020202020204" pitchFamily="34" charset="0"/>
                <a:ea typeface="Times New Roman" panose="02020603050405020304" pitchFamily="18" charset="0"/>
              </a:rPr>
              <a:t> in the journal </a:t>
            </a:r>
            <a:r>
              <a:rPr lang="en-US" sz="1800" i="1" dirty="0">
                <a:solidFill>
                  <a:srgbClr val="000000"/>
                </a:solidFill>
                <a:effectLst/>
                <a:latin typeface="Helvetica" panose="020B0604020202020204" pitchFamily="34" charset="0"/>
                <a:ea typeface="Times New Roman" panose="02020603050405020304" pitchFamily="18" charset="0"/>
              </a:rPr>
              <a:t>Human Evolution</a:t>
            </a:r>
            <a:r>
              <a:rPr lang="en-US" sz="1800" dirty="0">
                <a:solidFill>
                  <a:srgbClr val="000000"/>
                </a:solidFill>
                <a:effectLst/>
                <a:latin typeface="Helvetica" panose="020B0604020202020204" pitchFamily="34" charset="0"/>
                <a:ea typeface="Times New Roman" panose="02020603050405020304" pitchFamily="18" charset="0"/>
              </a:rPr>
              <a:t>.</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2250"/>
              </a:spcAft>
            </a:pPr>
            <a:r>
              <a:rPr lang="en-US" sz="1800" dirty="0">
                <a:solidFill>
                  <a:srgbClr val="000000"/>
                </a:solidFill>
                <a:effectLst/>
                <a:latin typeface="Helvetica" panose="020B0604020202020204" pitchFamily="34" charset="0"/>
                <a:ea typeface="Times New Roman" panose="02020603050405020304" pitchFamily="18" charset="0"/>
              </a:rPr>
              <a:t>Photo: Lars </a:t>
            </a:r>
            <a:r>
              <a:rPr lang="en-US" sz="1800" dirty="0" err="1">
                <a:solidFill>
                  <a:srgbClr val="000000"/>
                </a:solidFill>
                <a:effectLst/>
                <a:latin typeface="Helvetica" panose="020B0604020202020204" pitchFamily="34" charset="0"/>
                <a:ea typeface="Times New Roman" panose="02020603050405020304" pitchFamily="18" charset="0"/>
              </a:rPr>
              <a:t>Plougmann</a:t>
            </a:r>
            <a:r>
              <a:rPr lang="en-US" sz="1800" dirty="0">
                <a:solidFill>
                  <a:srgbClr val="000000"/>
                </a:solidFill>
                <a:effectLst/>
                <a:latin typeface="Helvetica" panose="020B0604020202020204" pitchFamily="34" charset="0"/>
                <a:ea typeface="Times New Roman" panose="02020603050405020304" pitchFamily="18" charset="0"/>
              </a:rPr>
              <a:t> | </a:t>
            </a:r>
            <a:r>
              <a:rPr lang="en-US" sz="1800" b="1" dirty="0">
                <a:solidFill>
                  <a:srgbClr val="1BAABC"/>
                </a:solidFill>
                <a:effectLst/>
                <a:latin typeface="Helvetica" panose="020B0604020202020204" pitchFamily="34" charset="0"/>
                <a:ea typeface="Times New Roman" panose="02020603050405020304" pitchFamily="18" charset="0"/>
                <a:hlinkClick r:id="rId9"/>
              </a:rPr>
              <a:t>Flickr</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600"/>
              </a:spcAft>
            </a:pPr>
            <a:r>
              <a:rPr lang="nl-NL" sz="1800" i="1" dirty="0">
                <a:solidFill>
                  <a:srgbClr val="363535"/>
                </a:solidFill>
                <a:effectLst/>
                <a:latin typeface="MS Gothic" panose="020B0609070205080204" pitchFamily="49" charset="-128"/>
                <a:ea typeface="Times New Roman" panose="02020603050405020304" pitchFamily="18" charset="0"/>
                <a:cs typeface="MS Gothic" panose="020B0609070205080204" pitchFamily="49" charset="-128"/>
              </a:rPr>
              <a:t>ⓒ</a:t>
            </a:r>
            <a:r>
              <a:rPr lang="en-US" sz="1800" i="1" dirty="0">
                <a:solidFill>
                  <a:srgbClr val="363535"/>
                </a:solidFill>
                <a:effectLst/>
                <a:latin typeface="Helvetica" panose="020B0604020202020204" pitchFamily="34" charset="0"/>
                <a:ea typeface="Times New Roman" panose="02020603050405020304" pitchFamily="18" charset="0"/>
              </a:rPr>
              <a:t> 2021 TECHTIMES.com All rights reserved. Do not reproduce without permission.</a:t>
            </a:r>
            <a:endParaRPr lang="nl-NL" sz="1800" dirty="0">
              <a:effectLst/>
              <a:latin typeface="Times New Roman" panose="02020603050405020304" pitchFamily="18" charset="0"/>
              <a:ea typeface="Times New Roman" panose="02020603050405020304" pitchFamily="18" charset="0"/>
            </a:endParaRPr>
          </a:p>
          <a:p>
            <a:pPr indent="215900">
              <a:lnSpc>
                <a:spcPts val="2250"/>
              </a:lnSpc>
              <a:spcAft>
                <a:spcPts val="600"/>
              </a:spcAft>
            </a:pPr>
            <a:r>
              <a:rPr lang="nl-NL" sz="1800" b="1" dirty="0">
                <a:solidFill>
                  <a:srgbClr val="444747"/>
                </a:solidFill>
                <a:effectLst/>
                <a:latin typeface="Arial" panose="020B0604020202020204" pitchFamily="34" charset="0"/>
                <a:ea typeface="Times New Roman" panose="02020603050405020304" pitchFamily="18" charset="0"/>
              </a:rPr>
              <a:t>Tags:</a:t>
            </a:r>
            <a:r>
              <a:rPr lang="nl-NL" sz="1800" dirty="0">
                <a:solidFill>
                  <a:srgbClr val="444747"/>
                </a:solidFill>
                <a:effectLst/>
                <a:latin typeface="Arial" panose="020B0604020202020204" pitchFamily="34" charset="0"/>
                <a:ea typeface="Times New Roman" panose="02020603050405020304" pitchFamily="18" charset="0"/>
              </a:rPr>
              <a:t> </a:t>
            </a:r>
            <a:r>
              <a:rPr lang="nl-NL" sz="1800" b="1" dirty="0">
                <a:solidFill>
                  <a:srgbClr val="1BAABC"/>
                </a:solidFill>
                <a:effectLst/>
                <a:latin typeface="Arial" panose="020B0604020202020204" pitchFamily="34" charset="0"/>
                <a:ea typeface="Times New Roman" panose="02020603050405020304" pitchFamily="18" charset="0"/>
                <a:hlinkClick r:id="rId10"/>
              </a:rPr>
              <a:t>DNA</a:t>
            </a:r>
            <a:r>
              <a:rPr lang="nl-NL" sz="1800" dirty="0">
                <a:solidFill>
                  <a:srgbClr val="444747"/>
                </a:solidFill>
                <a:effectLst/>
                <a:latin typeface="Arial" panose="020B0604020202020204" pitchFamily="34" charset="0"/>
                <a:ea typeface="Times New Roman" panose="02020603050405020304" pitchFamily="18" charset="0"/>
              </a:rPr>
              <a:t> </a:t>
            </a:r>
            <a:r>
              <a:rPr lang="nl-NL" sz="1800" b="1" dirty="0">
                <a:solidFill>
                  <a:srgbClr val="1BAABC"/>
                </a:solidFill>
                <a:effectLst/>
                <a:latin typeface="Arial" panose="020B0604020202020204" pitchFamily="34" charset="0"/>
                <a:ea typeface="Times New Roman" panose="02020603050405020304" pitchFamily="18" charset="0"/>
                <a:hlinkClick r:id="rId11"/>
              </a:rPr>
              <a:t>Genetics</a:t>
            </a:r>
            <a:endParaRPr lang="nl-NL" sz="1800" dirty="0">
              <a:effectLst/>
              <a:latin typeface="Times New Roman" panose="02020603050405020304" pitchFamily="18" charset="0"/>
              <a:ea typeface="Times New Roman" panose="02020603050405020304" pitchFamily="18" charset="0"/>
            </a:endParaRPr>
          </a:p>
          <a:p>
            <a:pPr indent="215900" algn="r">
              <a:lnSpc>
                <a:spcPct val="110000"/>
              </a:lnSpc>
              <a:spcAft>
                <a:spcPts val="600"/>
              </a:spcAft>
            </a:pPr>
            <a:r>
              <a:rPr lang="nl-NL" sz="1800" dirty="0">
                <a:effectLst/>
                <a:latin typeface="Times New Roman" panose="02020603050405020304" pitchFamily="18" charset="0"/>
                <a:ea typeface="Times New Roman" panose="02020603050405020304" pitchFamily="18" charset="0"/>
              </a:rPr>
              <a:t> </a:t>
            </a:r>
          </a:p>
          <a:p>
            <a:pPr indent="215900" algn="ctr">
              <a:lnSpc>
                <a:spcPct val="110000"/>
              </a:lnSpc>
              <a:spcAft>
                <a:spcPts val="600"/>
              </a:spcAft>
            </a:pPr>
            <a:r>
              <a:rPr lang="en-US" sz="1800" dirty="0">
                <a:effectLst/>
                <a:latin typeface="Times New Roman" panose="02020603050405020304" pitchFamily="18" charset="0"/>
                <a:ea typeface="Times New Roman" panose="02020603050405020304" pitchFamily="18" charset="0"/>
              </a:rPr>
              <a:t>© 2022 Tech Times LLC. All rights reserved.</a:t>
            </a:r>
            <a:endParaRPr lang="nl-NL" sz="1800" dirty="0">
              <a:effectLst/>
              <a:latin typeface="Times New Roman" panose="02020603050405020304" pitchFamily="18" charset="0"/>
              <a:ea typeface="Times New Roman" panose="02020603050405020304" pitchFamily="18" charset="0"/>
            </a:endParaRPr>
          </a:p>
          <a:p>
            <a:pPr indent="215900">
              <a:lnSpc>
                <a:spcPct val="110000"/>
              </a:lnSpc>
              <a:spcAft>
                <a:spcPts val="600"/>
              </a:spcAft>
            </a:pPr>
            <a:r>
              <a:rPr lang="en-US" sz="1800" dirty="0">
                <a:effectLst/>
                <a:latin typeface="Times New Roman" panose="02020603050405020304" pitchFamily="18" charset="0"/>
                <a:ea typeface="Times New Roman" panose="02020603050405020304" pitchFamily="18" charset="0"/>
              </a:rPr>
              <a:t> </a:t>
            </a:r>
            <a:endParaRPr lang="nl-NL" sz="1800" dirty="0">
              <a:effectLst/>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22</a:t>
            </a:fld>
            <a:endParaRPr lang="nl-NL"/>
          </a:p>
        </p:txBody>
      </p:sp>
    </p:spTree>
    <p:extLst>
      <p:ext uri="{BB962C8B-B14F-4D97-AF65-F5344CB8AC3E}">
        <p14:creationId xmlns:p14="http://schemas.microsoft.com/office/powerpoint/2010/main" val="3120801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02122"/>
                </a:solidFill>
                <a:effectLst/>
                <a:latin typeface="Arial" panose="020B0604020202020204" pitchFamily="34" charset="0"/>
              </a:rPr>
              <a:t>De </a:t>
            </a:r>
            <a:r>
              <a:rPr lang="nl-NL" b="1" i="0" dirty="0">
                <a:solidFill>
                  <a:srgbClr val="202122"/>
                </a:solidFill>
                <a:effectLst/>
                <a:latin typeface="Arial" panose="020B0604020202020204" pitchFamily="34" charset="0"/>
              </a:rPr>
              <a:t>tweede wet van de </a:t>
            </a:r>
            <a:r>
              <a:rPr lang="nl-NL" b="1" i="0" u="none" strike="noStrike" dirty="0">
                <a:solidFill>
                  <a:srgbClr val="0645AD"/>
                </a:solidFill>
                <a:effectLst/>
                <a:latin typeface="Arial" panose="020B0604020202020204" pitchFamily="34" charset="0"/>
                <a:hlinkClick r:id="rId3" tooltip="Thermodynamica"/>
              </a:rPr>
              <a:t>thermodynamica</a:t>
            </a:r>
            <a:r>
              <a:rPr lang="nl-NL" b="0" i="0" dirty="0">
                <a:solidFill>
                  <a:srgbClr val="202122"/>
                </a:solidFill>
                <a:effectLst/>
                <a:latin typeface="Arial" panose="020B0604020202020204" pitchFamily="34" charset="0"/>
              </a:rPr>
              <a:t>, ook wel </a:t>
            </a:r>
            <a:r>
              <a:rPr lang="nl-NL" b="1" i="0" dirty="0">
                <a:solidFill>
                  <a:srgbClr val="202122"/>
                </a:solidFill>
                <a:effectLst/>
                <a:latin typeface="Arial" panose="020B0604020202020204" pitchFamily="34" charset="0"/>
              </a:rPr>
              <a:t>Tweede Hoofdwet</a:t>
            </a:r>
            <a:r>
              <a:rPr lang="nl-NL" b="0" i="0" dirty="0">
                <a:solidFill>
                  <a:srgbClr val="202122"/>
                </a:solidFill>
                <a:effectLst/>
                <a:latin typeface="Arial" panose="020B0604020202020204" pitchFamily="34" charset="0"/>
              </a:rPr>
              <a:t> genoemd, is een fundamentele wetmatigheid gebaseerd op de volgende elementaire macroscopische waarnemingen:</a:t>
            </a:r>
          </a:p>
          <a:p>
            <a:pPr algn="l">
              <a:buFont typeface="Arial" panose="020B0604020202020204" pitchFamily="34" charset="0"/>
              <a:buChar char="•"/>
            </a:pPr>
            <a:r>
              <a:rPr lang="nl-NL" b="0" i="0" dirty="0">
                <a:solidFill>
                  <a:srgbClr val="202122"/>
                </a:solidFill>
                <a:effectLst/>
                <a:latin typeface="Arial" panose="020B0604020202020204" pitchFamily="34" charset="0"/>
              </a:rPr>
              <a:t>warmte stroomt van nature van warme naar koude gebieden en nooit spontaan van koud naar warm.</a:t>
            </a:r>
          </a:p>
          <a:p>
            <a:pPr algn="l">
              <a:buFont typeface="Arial" panose="020B0604020202020204" pitchFamily="34" charset="0"/>
              <a:buChar char="•"/>
            </a:pPr>
            <a:r>
              <a:rPr lang="nl-NL" b="0" i="0" dirty="0">
                <a:solidFill>
                  <a:srgbClr val="202122"/>
                </a:solidFill>
                <a:effectLst/>
                <a:latin typeface="Arial" panose="020B0604020202020204" pitchFamily="34" charset="0"/>
              </a:rPr>
              <a:t>arbeid kan wel volledig in warmte, maar omgekeerd kan warmte nooit volledig in arbeid worden omgezet (dit feit werd met name ontdekt bij de ontwikkeling van de </a:t>
            </a:r>
            <a:r>
              <a:rPr lang="nl-NL" b="0" i="0" u="none" strike="noStrike" dirty="0">
                <a:solidFill>
                  <a:srgbClr val="0645AD"/>
                </a:solidFill>
                <a:effectLst/>
                <a:latin typeface="Arial" panose="020B0604020202020204" pitchFamily="34" charset="0"/>
                <a:hlinkClick r:id="rId4" tooltip="Stoommachine"/>
              </a:rPr>
              <a:t>stoommachine</a:t>
            </a:r>
            <a:r>
              <a:rPr lang="nl-NL" b="0" i="0" dirty="0">
                <a:solidFill>
                  <a:srgbClr val="202122"/>
                </a:solidFill>
                <a:effectLst/>
                <a:latin typeface="Arial" panose="020B0604020202020204" pitchFamily="34" charset="0"/>
              </a:rPr>
              <a:t>)</a:t>
            </a:r>
          </a:p>
          <a:p>
            <a:pPr algn="l"/>
            <a:r>
              <a:rPr lang="nl-NL" b="0" i="0" dirty="0">
                <a:solidFill>
                  <a:srgbClr val="202122"/>
                </a:solidFill>
                <a:effectLst/>
                <a:latin typeface="Arial" panose="020B0604020202020204" pitchFamily="34" charset="0"/>
              </a:rPr>
              <a:t>In de tweede helft van de 19e eeuw, toen het bestaan van atomen en moleculen steeds meer bevestigd werd, ontdekte men dat deze macroscopische eigenschappen in wezen zijn terug te voeren tot microscopische eigenschappen, namelijk de chaotische beweging van grote aantallen moleculen of atomen. Met behulp van de </a:t>
            </a:r>
            <a:r>
              <a:rPr lang="nl-NL" b="0" i="0" u="none" strike="noStrike" dirty="0">
                <a:solidFill>
                  <a:srgbClr val="0645AD"/>
                </a:solidFill>
                <a:effectLst/>
                <a:latin typeface="Arial" panose="020B0604020202020204" pitchFamily="34" charset="0"/>
                <a:hlinkClick r:id="rId5" tooltip="Statistische mechanica"/>
              </a:rPr>
              <a:t>statistische mechanica</a:t>
            </a:r>
            <a:r>
              <a:rPr lang="nl-NL" b="0" i="0" dirty="0">
                <a:solidFill>
                  <a:srgbClr val="202122"/>
                </a:solidFill>
                <a:effectLst/>
                <a:latin typeface="Arial" panose="020B0604020202020204" pitchFamily="34" charset="0"/>
              </a:rPr>
              <a:t>, die vooral door </a:t>
            </a:r>
            <a:r>
              <a:rPr lang="nl-NL" b="0" i="0" u="none" strike="noStrike" dirty="0">
                <a:solidFill>
                  <a:srgbClr val="0645AD"/>
                </a:solidFill>
                <a:effectLst/>
                <a:latin typeface="Arial" panose="020B0604020202020204" pitchFamily="34" charset="0"/>
                <a:hlinkClick r:id="rId6" tooltip="Josiah Willard Gibbs"/>
              </a:rPr>
              <a:t>Gibbs</a:t>
            </a:r>
            <a:r>
              <a:rPr lang="nl-NL" b="0" i="0" dirty="0">
                <a:solidFill>
                  <a:srgbClr val="202122"/>
                </a:solidFill>
                <a:effectLst/>
                <a:latin typeface="Arial" panose="020B0604020202020204" pitchFamily="34" charset="0"/>
              </a:rPr>
              <a:t> en </a:t>
            </a:r>
            <a:r>
              <a:rPr lang="nl-NL" b="0" i="0" u="none" strike="noStrike" dirty="0" err="1">
                <a:solidFill>
                  <a:srgbClr val="0645AD"/>
                </a:solidFill>
                <a:effectLst/>
                <a:latin typeface="Arial" panose="020B0604020202020204" pitchFamily="34" charset="0"/>
                <a:hlinkClick r:id="rId7" tooltip="Boltzmann"/>
              </a:rPr>
              <a:t>Boltzmann</a:t>
            </a:r>
            <a:r>
              <a:rPr lang="nl-NL" b="0" i="0" dirty="0">
                <a:solidFill>
                  <a:srgbClr val="202122"/>
                </a:solidFill>
                <a:effectLst/>
                <a:latin typeface="Arial" panose="020B0604020202020204" pitchFamily="34" charset="0"/>
              </a:rPr>
              <a:t> werd ontwikkeld, kon deze hoofdwet worden geherformuleerd in termen van waarschijnlijkheid van de bewegingstoestand van grote aantallen moleculen. Temperatuurverschillen binnen één systeem worden van nature afgevlakt door </a:t>
            </a:r>
            <a:r>
              <a:rPr lang="nl-NL" b="0" i="0" u="none" strike="noStrike" dirty="0" err="1">
                <a:solidFill>
                  <a:srgbClr val="0645AD"/>
                </a:solidFill>
                <a:effectLst/>
                <a:latin typeface="Arial" panose="020B0604020202020204" pitchFamily="34" charset="0"/>
                <a:hlinkClick r:id="rId8" tooltip="Dissipatie"/>
              </a:rPr>
              <a:t>dissipatie</a:t>
            </a:r>
            <a:r>
              <a:rPr lang="nl-NL" b="0" i="0" dirty="0">
                <a:solidFill>
                  <a:srgbClr val="202122"/>
                </a:solidFill>
                <a:effectLst/>
                <a:latin typeface="Arial" panose="020B0604020202020204" pitchFamily="34" charset="0"/>
              </a:rPr>
              <a:t> van </a:t>
            </a:r>
            <a:r>
              <a:rPr lang="nl-NL" b="0" i="0" u="none" strike="noStrike" dirty="0">
                <a:solidFill>
                  <a:srgbClr val="0645AD"/>
                </a:solidFill>
                <a:effectLst/>
                <a:latin typeface="Arial" panose="020B0604020202020204" pitchFamily="34" charset="0"/>
                <a:hlinkClick r:id="rId9" tooltip="Kinetische energie"/>
              </a:rPr>
              <a:t>kinetische energie</a:t>
            </a:r>
            <a:r>
              <a:rPr lang="nl-NL" b="0" i="0" dirty="0">
                <a:solidFill>
                  <a:srgbClr val="202122"/>
                </a:solidFill>
                <a:effectLst/>
                <a:latin typeface="Arial" panose="020B0604020202020204" pitchFamily="34" charset="0"/>
              </a:rPr>
              <a:t> door onderlinge botsingen van moleculen, die uiteindelijk leiden tot een evenwichtstoestand. Nauw hiermee verbonden is het begrip </a:t>
            </a:r>
            <a:r>
              <a:rPr lang="nl-NL" b="0" i="0" u="none" strike="noStrike" dirty="0">
                <a:solidFill>
                  <a:srgbClr val="0645AD"/>
                </a:solidFill>
                <a:effectLst/>
                <a:latin typeface="Arial" panose="020B0604020202020204" pitchFamily="34" charset="0"/>
                <a:hlinkClick r:id="rId10" tooltip="Entropie"/>
              </a:rPr>
              <a:t>entropie</a:t>
            </a:r>
            <a:r>
              <a:rPr lang="nl-NL" b="0" i="0" dirty="0">
                <a:solidFill>
                  <a:srgbClr val="202122"/>
                </a:solidFill>
                <a:effectLst/>
                <a:latin typeface="Arial" panose="020B0604020202020204" pitchFamily="34" charset="0"/>
              </a:rPr>
              <a:t> als maat voor de waarschijnlijkheid van een verdeling van microtoestanden, waarbij de evenwichtstoestand de toestand met maximale entropie is.</a:t>
            </a:r>
          </a:p>
          <a:p>
            <a:pPr algn="l"/>
            <a:r>
              <a:rPr lang="nl-NL" b="0" i="0" dirty="0">
                <a:solidFill>
                  <a:srgbClr val="202122"/>
                </a:solidFill>
                <a:effectLst/>
                <a:latin typeface="Arial" panose="020B0604020202020204" pitchFamily="34" charset="0"/>
              </a:rPr>
              <a:t>Deze wet betekent ook dat </a:t>
            </a:r>
            <a:r>
              <a:rPr lang="nl-NL" b="0" i="0" u="none" strike="noStrike" dirty="0">
                <a:solidFill>
                  <a:srgbClr val="0645AD"/>
                </a:solidFill>
                <a:effectLst/>
                <a:latin typeface="Arial" panose="020B0604020202020204" pitchFamily="34" charset="0"/>
                <a:hlinkClick r:id="rId11" tooltip="Zelforganisatie"/>
              </a:rPr>
              <a:t>zelforganisatie</a:t>
            </a:r>
            <a:r>
              <a:rPr lang="nl-NL" b="0" i="0" dirty="0">
                <a:solidFill>
                  <a:srgbClr val="202122"/>
                </a:solidFill>
                <a:effectLst/>
                <a:latin typeface="Arial" panose="020B0604020202020204" pitchFamily="34" charset="0"/>
              </a:rPr>
              <a:t> in een chaotisch systeem alleen mogelijk is als er energie van buiten het systeem wordt toegevoegd.</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23</a:t>
            </a:fld>
            <a:endParaRPr lang="nl-NL"/>
          </a:p>
        </p:txBody>
      </p:sp>
    </p:spTree>
    <p:extLst>
      <p:ext uri="{BB962C8B-B14F-4D97-AF65-F5344CB8AC3E}">
        <p14:creationId xmlns:p14="http://schemas.microsoft.com/office/powerpoint/2010/main" val="398721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arial" panose="020B0604020202020204" pitchFamily="34" charset="0"/>
              </a:rPr>
              <a:t>https://mens-en-gezondheid.infonu.nl/leven/28874-de-bloedstollingscascade.html </a:t>
            </a:r>
          </a:p>
          <a:p>
            <a:pPr algn="l"/>
            <a:r>
              <a:rPr lang="nl-NL" b="1" i="0" dirty="0">
                <a:solidFill>
                  <a:srgbClr val="000000"/>
                </a:solidFill>
                <a:effectLst/>
                <a:latin typeface="arial" panose="020B0604020202020204" pitchFamily="34" charset="0"/>
              </a:rPr>
              <a:t>De bloedstollingscascade</a:t>
            </a:r>
          </a:p>
          <a:p>
            <a:pPr algn="l"/>
            <a:r>
              <a:rPr lang="nl-NL" b="0" i="0" dirty="0">
                <a:solidFill>
                  <a:srgbClr val="000000"/>
                </a:solidFill>
                <a:effectLst/>
                <a:latin typeface="arial" panose="020B0604020202020204" pitchFamily="34" charset="0"/>
              </a:rPr>
              <a:t>De bloedstolling is een belangrijk proces in het lichaam dat er voor zorgt dat kleine beschadigingen van het weefsel snel dichtgemaakt worden. Waardoor het bloedverlies minimaal is. Het proces dat leidt tot bloedstolling is uitermate complex, waarbij een groot aantal eiwitten betrokken zijn. Een te goed werkend stollingssysteem kan leiden tot trombose, terwijl een slecht functionerend systeem leidt tot verhoogde bloedingskans.</a:t>
            </a:r>
            <a:br>
              <a:rPr lang="nl-NL" b="0" i="0" dirty="0">
                <a:solidFill>
                  <a:srgbClr val="000000"/>
                </a:solidFill>
                <a:effectLst/>
                <a:latin typeface="arial" panose="020B0604020202020204" pitchFamily="34" charset="0"/>
              </a:rPr>
            </a:br>
            <a:r>
              <a:rPr lang="nl-NL" b="0" i="0" dirty="0">
                <a:solidFill>
                  <a:srgbClr val="003D79"/>
                </a:solidFill>
                <a:effectLst/>
                <a:latin typeface="arial" panose="020B0604020202020204" pitchFamily="34" charset="0"/>
              </a:rPr>
              <a:t>Twee wegen tot de stollingscascade</a:t>
            </a:r>
          </a:p>
          <a:p>
            <a:pPr algn="l">
              <a:buFont typeface="Arial" panose="020B0604020202020204" pitchFamily="34" charset="0"/>
              <a:buChar char="•"/>
            </a:pPr>
            <a:r>
              <a:rPr lang="nl-NL" b="0" i="0" dirty="0">
                <a:solidFill>
                  <a:srgbClr val="000000"/>
                </a:solidFill>
                <a:effectLst/>
                <a:latin typeface="arial" panose="020B0604020202020204" pitchFamily="34" charset="0"/>
              </a:rPr>
              <a:t>Intrinsieke weg: factoren in het bloed.</a:t>
            </a:r>
          </a:p>
          <a:p>
            <a:pPr algn="l">
              <a:buFont typeface="Arial" panose="020B0604020202020204" pitchFamily="34" charset="0"/>
              <a:buChar char="•"/>
            </a:pPr>
            <a:r>
              <a:rPr lang="nl-NL" b="0" i="0" dirty="0">
                <a:solidFill>
                  <a:srgbClr val="000000"/>
                </a:solidFill>
                <a:effectLst/>
                <a:latin typeface="arial" panose="020B0604020202020204" pitchFamily="34" charset="0"/>
              </a:rPr>
              <a:t>Extrinsieke weg: factoren zoals weefselbeschadiging.</a:t>
            </a:r>
          </a:p>
          <a:p>
            <a:pPr algn="l"/>
            <a:r>
              <a:rPr lang="nl-NL" b="0" i="0" dirty="0">
                <a:solidFill>
                  <a:srgbClr val="000000"/>
                </a:solidFill>
                <a:effectLst/>
                <a:latin typeface="arial" panose="020B0604020202020204" pitchFamily="34" charset="0"/>
              </a:rPr>
              <a:t>De extrinsieke stolling zet de intrinsieke stolling op gang via factor VII (</a:t>
            </a:r>
            <a:r>
              <a:rPr lang="nl-NL" b="0" i="0" dirty="0" err="1">
                <a:solidFill>
                  <a:srgbClr val="000000"/>
                </a:solidFill>
                <a:effectLst/>
                <a:latin typeface="arial" panose="020B0604020202020204" pitchFamily="34" charset="0"/>
              </a:rPr>
              <a:t>vWF</a:t>
            </a:r>
            <a:r>
              <a:rPr lang="nl-NL" b="0" i="0" dirty="0">
                <a:solidFill>
                  <a:srgbClr val="000000"/>
                </a:solidFill>
                <a:effectLst/>
                <a:latin typeface="arial" panose="020B0604020202020204" pitchFamily="34" charset="0"/>
              </a:rPr>
              <a:t>-factor). Bij de extrinsieke stolling wordt sneller </a:t>
            </a:r>
            <a:r>
              <a:rPr lang="nl-NL" b="0" i="0" dirty="0" err="1">
                <a:solidFill>
                  <a:srgbClr val="000000"/>
                </a:solidFill>
                <a:effectLst/>
                <a:latin typeface="arial" panose="020B0604020202020204" pitchFamily="34" charset="0"/>
              </a:rPr>
              <a:t>trombine</a:t>
            </a:r>
            <a:r>
              <a:rPr lang="nl-NL" b="0" i="0" dirty="0">
                <a:solidFill>
                  <a:srgbClr val="000000"/>
                </a:solidFill>
                <a:effectLst/>
                <a:latin typeface="arial" panose="020B0604020202020204" pitchFamily="34" charset="0"/>
              </a:rPr>
              <a:t> gevormd die de intrinsieke stolling op gang brengt door het activeren van stollingscascades. De extrinsieke stolling duurt vrij kort.</a:t>
            </a:r>
            <a:br>
              <a:rPr lang="nl-NL" b="0" i="0" dirty="0">
                <a:solidFill>
                  <a:srgbClr val="000000"/>
                </a:solidFill>
                <a:effectLst/>
                <a:latin typeface="arial" panose="020B0604020202020204" pitchFamily="34" charset="0"/>
              </a:rPr>
            </a:br>
            <a:br>
              <a:rPr lang="nl-NL" b="0" i="0" dirty="0">
                <a:solidFill>
                  <a:srgbClr val="000000"/>
                </a:solidFill>
                <a:effectLst/>
                <a:latin typeface="arial" panose="020B0604020202020204" pitchFamily="34" charset="0"/>
              </a:rPr>
            </a:br>
            <a:r>
              <a:rPr lang="nl-NL" b="1" i="0" dirty="0">
                <a:solidFill>
                  <a:srgbClr val="003D79"/>
                </a:solidFill>
                <a:effectLst/>
                <a:latin typeface="arial" panose="020B0604020202020204" pitchFamily="34" charset="0"/>
              </a:rPr>
              <a:t>Hemostase bestaat uit 4 stappen:</a:t>
            </a:r>
          </a:p>
          <a:p>
            <a:pPr algn="l">
              <a:buFont typeface="+mj-lt"/>
              <a:buAutoNum type="arabicPeriod"/>
            </a:pPr>
            <a:r>
              <a:rPr lang="nl-NL" b="0" i="0" dirty="0">
                <a:solidFill>
                  <a:srgbClr val="000000"/>
                </a:solidFill>
                <a:effectLst/>
                <a:latin typeface="arial" panose="020B0604020202020204" pitchFamily="34" charset="0"/>
              </a:rPr>
              <a:t>Constrictie van het beschadigd bloedvat</a:t>
            </a:r>
            <a:endParaRPr lang="nl-NL" b="1" i="0" dirty="0">
              <a:solidFill>
                <a:srgbClr val="888888"/>
              </a:solidFill>
              <a:effectLst/>
              <a:latin typeface="arial" panose="020B0604020202020204" pitchFamily="34" charset="0"/>
            </a:endParaRPr>
          </a:p>
          <a:p>
            <a:pPr algn="l">
              <a:buFont typeface="+mj-lt"/>
              <a:buAutoNum type="arabicPeriod"/>
            </a:pPr>
            <a:r>
              <a:rPr lang="nl-NL" b="0" i="0" dirty="0">
                <a:solidFill>
                  <a:srgbClr val="000000"/>
                </a:solidFill>
                <a:effectLst/>
                <a:latin typeface="arial" panose="020B0604020202020204" pitchFamily="34" charset="0"/>
              </a:rPr>
              <a:t>Het dichten van de beschadiging door bloedplaatjes</a:t>
            </a:r>
            <a:endParaRPr lang="nl-NL" b="1" i="0" dirty="0">
              <a:solidFill>
                <a:srgbClr val="888888"/>
              </a:solidFill>
              <a:effectLst/>
              <a:latin typeface="arial" panose="020B0604020202020204" pitchFamily="34" charset="0"/>
            </a:endParaRPr>
          </a:p>
          <a:p>
            <a:pPr algn="l">
              <a:buFont typeface="+mj-lt"/>
              <a:buAutoNum type="arabicPeriod"/>
            </a:pPr>
            <a:r>
              <a:rPr lang="nl-NL" b="0" i="0" dirty="0">
                <a:solidFill>
                  <a:srgbClr val="000000"/>
                </a:solidFill>
                <a:effectLst/>
                <a:latin typeface="arial" panose="020B0604020202020204" pitchFamily="34" charset="0"/>
              </a:rPr>
              <a:t>De vorming van een prop door fibrine-</a:t>
            </a:r>
            <a:r>
              <a:rPr lang="nl-NL" b="0" i="0" dirty="0" err="1">
                <a:solidFill>
                  <a:srgbClr val="000000"/>
                </a:solidFill>
                <a:effectLst/>
                <a:latin typeface="arial" panose="020B0604020202020204" pitchFamily="34" charset="0"/>
              </a:rPr>
              <a:t>strands</a:t>
            </a:r>
            <a:r>
              <a:rPr lang="nl-NL" b="0" i="0" dirty="0">
                <a:solidFill>
                  <a:srgbClr val="000000"/>
                </a:solidFill>
                <a:effectLst/>
                <a:latin typeface="arial" panose="020B0604020202020204" pitchFamily="34" charset="0"/>
              </a:rPr>
              <a:t>: bloedstolling</a:t>
            </a:r>
            <a:endParaRPr lang="nl-NL" b="1" i="0" dirty="0">
              <a:solidFill>
                <a:srgbClr val="888888"/>
              </a:solidFill>
              <a:effectLst/>
              <a:latin typeface="arial" panose="020B0604020202020204" pitchFamily="34" charset="0"/>
            </a:endParaRPr>
          </a:p>
          <a:p>
            <a:pPr algn="l">
              <a:buFont typeface="+mj-lt"/>
              <a:buAutoNum type="arabicPeriod"/>
            </a:pPr>
            <a:r>
              <a:rPr lang="nl-NL" b="0" i="0" dirty="0">
                <a:solidFill>
                  <a:srgbClr val="000000"/>
                </a:solidFill>
                <a:effectLst/>
                <a:latin typeface="arial" panose="020B0604020202020204" pitchFamily="34" charset="0"/>
              </a:rPr>
              <a:t>De oplossing van de prop na weefsel reparatie: </a:t>
            </a:r>
            <a:r>
              <a:rPr lang="nl-NL" b="0" i="0" dirty="0" err="1">
                <a:solidFill>
                  <a:srgbClr val="000000"/>
                </a:solidFill>
                <a:effectLst/>
                <a:latin typeface="arial" panose="020B0604020202020204" pitchFamily="34" charset="0"/>
              </a:rPr>
              <a:t>fybrinolyse</a:t>
            </a:r>
            <a:endParaRPr lang="nl-NL" b="1" i="0" dirty="0">
              <a:solidFill>
                <a:srgbClr val="888888"/>
              </a:solidFill>
              <a:effectLst/>
              <a:latin typeface="arial" panose="020B0604020202020204" pitchFamily="34" charset="0"/>
            </a:endParaRPr>
          </a:p>
          <a:p>
            <a:pPr algn="l"/>
            <a:br>
              <a:rPr lang="nl-NL" b="0" i="0" dirty="0">
                <a:solidFill>
                  <a:srgbClr val="000000"/>
                </a:solidFill>
                <a:effectLst/>
                <a:latin typeface="arial" panose="020B0604020202020204" pitchFamily="34" charset="0"/>
              </a:rPr>
            </a:br>
            <a:r>
              <a:rPr lang="nl-NL" b="1" i="0" dirty="0">
                <a:solidFill>
                  <a:srgbClr val="003D79"/>
                </a:solidFill>
                <a:effectLst/>
                <a:latin typeface="arial" panose="020B0604020202020204" pitchFamily="34" charset="0"/>
              </a:rPr>
              <a:t>Stap 1</a:t>
            </a:r>
          </a:p>
          <a:p>
            <a:pPr algn="l"/>
            <a:r>
              <a:rPr lang="nl-NL" b="0" i="0" dirty="0">
                <a:solidFill>
                  <a:srgbClr val="000000"/>
                </a:solidFill>
                <a:effectLst/>
                <a:latin typeface="arial" panose="020B0604020202020204" pitchFamily="34" charset="0"/>
              </a:rPr>
              <a:t>Factoren die vasculaire spasme </a:t>
            </a:r>
            <a:r>
              <a:rPr lang="nl-NL" b="0" i="0" dirty="0" err="1">
                <a:solidFill>
                  <a:srgbClr val="000000"/>
                </a:solidFill>
                <a:effectLst/>
                <a:latin typeface="arial" panose="020B0604020202020204" pitchFamily="34" charset="0"/>
              </a:rPr>
              <a:t>triggeren</a:t>
            </a:r>
            <a:r>
              <a:rPr lang="nl-NL" b="0" i="0" dirty="0">
                <a:solidFill>
                  <a:srgbClr val="000000"/>
                </a:solidFill>
                <a:effectLst/>
                <a:latin typeface="arial" panose="020B0604020202020204" pitchFamily="34" charset="0"/>
              </a:rPr>
              <a:t> zijn: beschadiging aan het bloedvat, stoffen afgegeven door endotheelcellen en bloedplaatjes en reflexen die in gang gezet zijn door pijnreceptoren.</a:t>
            </a:r>
            <a:br>
              <a:rPr lang="nl-NL" b="0" i="0" dirty="0">
                <a:solidFill>
                  <a:srgbClr val="000000"/>
                </a:solidFill>
                <a:effectLst/>
                <a:latin typeface="arial" panose="020B0604020202020204" pitchFamily="34" charset="0"/>
              </a:rPr>
            </a:br>
            <a:br>
              <a:rPr lang="nl-NL" b="0" i="0" dirty="0">
                <a:solidFill>
                  <a:srgbClr val="000000"/>
                </a:solidFill>
                <a:effectLst/>
                <a:latin typeface="arial" panose="020B0604020202020204" pitchFamily="34" charset="0"/>
              </a:rPr>
            </a:br>
            <a:r>
              <a:rPr lang="nl-NL" b="1" i="0" dirty="0">
                <a:solidFill>
                  <a:srgbClr val="003D79"/>
                </a:solidFill>
                <a:effectLst/>
                <a:latin typeface="arial" panose="020B0604020202020204" pitchFamily="34" charset="0"/>
              </a:rPr>
              <a:t>Stap 2</a:t>
            </a:r>
          </a:p>
          <a:p>
            <a:pPr algn="l"/>
            <a:r>
              <a:rPr lang="nl-NL" b="0" i="0" dirty="0">
                <a:solidFill>
                  <a:srgbClr val="000000"/>
                </a:solidFill>
                <a:effectLst/>
                <a:latin typeface="arial" panose="020B0604020202020204" pitchFamily="34" charset="0"/>
              </a:rPr>
              <a:t>Bloedplaatjes plakken in normale omstandigheden niet aan elkaar, maar bij een beschadiging ondergaan ze een transformatie waardoor ze opzwellen en plakkerig worden. Ze plakken dan aan het collageen (Von Willebrand factor) en breken geleidelijk af. Hierbij laten ze chemische stoffen vrij. Serotonine is er één van, deze zorgt ervoor dat de vasculaire spasme heviger wordt. Adenosine </a:t>
            </a:r>
            <a:r>
              <a:rPr lang="nl-NL" b="0" i="0" dirty="0" err="1">
                <a:solidFill>
                  <a:srgbClr val="000000"/>
                </a:solidFill>
                <a:effectLst/>
                <a:latin typeface="arial" panose="020B0604020202020204" pitchFamily="34" charset="0"/>
              </a:rPr>
              <a:t>difosfaat</a:t>
            </a:r>
            <a:r>
              <a:rPr lang="nl-NL" b="0" i="0" dirty="0">
                <a:solidFill>
                  <a:srgbClr val="000000"/>
                </a:solidFill>
                <a:effectLst/>
                <a:latin typeface="arial" panose="020B0604020202020204" pitchFamily="34" charset="0"/>
              </a:rPr>
              <a:t> (ADP) is ook een stofje dat vrijkomt, dat ervoor zorgt voor meer aantrekking van bloedplaatjes die op hun beurt hun inhoud vrijgeven. </a:t>
            </a:r>
            <a:r>
              <a:rPr lang="nl-NL" b="0" i="0" dirty="0" err="1">
                <a:solidFill>
                  <a:srgbClr val="000000"/>
                </a:solidFill>
                <a:effectLst/>
                <a:latin typeface="arial" panose="020B0604020202020204" pitchFamily="34" charset="0"/>
              </a:rPr>
              <a:t>Thromboxane</a:t>
            </a:r>
            <a:r>
              <a:rPr lang="nl-NL" b="0" i="0" dirty="0">
                <a:solidFill>
                  <a:srgbClr val="000000"/>
                </a:solidFill>
                <a:effectLst/>
                <a:latin typeface="arial" panose="020B0604020202020204" pitchFamily="34" charset="0"/>
              </a:rPr>
              <a:t> A2, een kort levend prostaglandine derivaat, dat hierbij ook vrijkomt zorgt voor allebei de reacties. Deze positieve feedback cyclus zorgt ervoor dat er in een kort tijdsbestek een bloedprop is opgebouwd om het beschadigde weefsel. De aggregatie van bloedplaatjes is beperkt tot deze plek. Dit komt door de prostaglandine PGI2, geproduceerd door endotheelcellen. PGI2 is een sterke bloedplaatjesaggregatie remmer. Het niet beschadigd deel van een bloedvat heeft een endotheel-laag dat ervoor zorgt via PGI2 dat de aggregatie daar ophoudt.</a:t>
            </a:r>
            <a:br>
              <a:rPr lang="nl-NL" b="0" i="0" dirty="0">
                <a:solidFill>
                  <a:srgbClr val="000000"/>
                </a:solidFill>
                <a:effectLst/>
                <a:latin typeface="arial" panose="020B0604020202020204" pitchFamily="34" charset="0"/>
              </a:rPr>
            </a:br>
            <a:br>
              <a:rPr lang="nl-NL" b="0" i="0" dirty="0">
                <a:solidFill>
                  <a:srgbClr val="000000"/>
                </a:solidFill>
                <a:effectLst/>
                <a:latin typeface="arial" panose="020B0604020202020204" pitchFamily="34" charset="0"/>
              </a:rPr>
            </a:br>
            <a:r>
              <a:rPr lang="nl-NL" b="1" i="0" dirty="0">
                <a:solidFill>
                  <a:srgbClr val="003D79"/>
                </a:solidFill>
                <a:effectLst/>
                <a:latin typeface="arial" panose="020B0604020202020204" pitchFamily="34" charset="0"/>
              </a:rPr>
              <a:t>Stap 3</a:t>
            </a:r>
          </a:p>
          <a:p>
            <a:pPr algn="l">
              <a:buFont typeface="Arial" panose="020B0604020202020204" pitchFamily="34" charset="0"/>
              <a:buChar char="•"/>
            </a:pPr>
            <a:r>
              <a:rPr lang="nl-NL" b="0" i="0" dirty="0">
                <a:solidFill>
                  <a:srgbClr val="000000"/>
                </a:solidFill>
                <a:effectLst/>
                <a:latin typeface="arial" panose="020B0604020202020204" pitchFamily="34" charset="0"/>
              </a:rPr>
              <a:t>Bloed wordt van vloeibaar in een gelachtige substantie gevormd: bloedstolling. Deze bestaat uit een drie-fase-proces:</a:t>
            </a:r>
            <a:br>
              <a:rPr lang="nl-NL" b="0" i="0" dirty="0">
                <a:solidFill>
                  <a:srgbClr val="000000"/>
                </a:solidFill>
                <a:effectLst/>
                <a:latin typeface="arial" panose="020B0604020202020204" pitchFamily="34" charset="0"/>
              </a:rPr>
            </a:br>
            <a:r>
              <a:rPr lang="nl-NL" b="0" i="0" dirty="0" err="1">
                <a:solidFill>
                  <a:srgbClr val="000000"/>
                </a:solidFill>
                <a:effectLst/>
                <a:latin typeface="arial" panose="020B0604020202020204" pitchFamily="34" charset="0"/>
              </a:rPr>
              <a:t>Prothrombine</a:t>
            </a:r>
            <a:r>
              <a:rPr lang="nl-NL" b="0" i="0" dirty="0">
                <a:solidFill>
                  <a:srgbClr val="000000"/>
                </a:solidFill>
                <a:effectLst/>
                <a:latin typeface="arial" panose="020B0604020202020204" pitchFamily="34" charset="0"/>
              </a:rPr>
              <a:t>-activator wordt geproduceerd → de 2 wegen die leiden tot de bloedstollingscascade kan alleen plaatsvinden als het molecuul PF3 aanwezig is. Bij contact van bloed met tissue factor, een factor die vrijgegeven wordt door beschadigde cellen, wordt de extrinsieke weg getriggerd. Deze slaat een paar stappen over en is dus sneller. Wanneer factor X wordt geactiveerd, bindt deze met tissue factor of PF3, factor V en calcium ionen, zodoende </a:t>
            </a:r>
            <a:r>
              <a:rPr lang="nl-NL" b="0" i="0" dirty="0" err="1">
                <a:solidFill>
                  <a:srgbClr val="000000"/>
                </a:solidFill>
                <a:effectLst/>
                <a:latin typeface="arial" panose="020B0604020202020204" pitchFamily="34" charset="0"/>
              </a:rPr>
              <a:t>prothrombine</a:t>
            </a:r>
            <a:r>
              <a:rPr lang="nl-NL" b="0" i="0" dirty="0">
                <a:solidFill>
                  <a:srgbClr val="000000"/>
                </a:solidFill>
                <a:effectLst/>
                <a:latin typeface="arial" panose="020B0604020202020204" pitchFamily="34" charset="0"/>
              </a:rPr>
              <a:t>-activator te vormen.</a:t>
            </a:r>
          </a:p>
          <a:p>
            <a:pPr algn="l">
              <a:buFont typeface="Arial" panose="020B0604020202020204" pitchFamily="34" charset="0"/>
              <a:buChar char="•"/>
            </a:pPr>
            <a:r>
              <a:rPr lang="nl-NL" b="0" i="0" dirty="0">
                <a:solidFill>
                  <a:srgbClr val="000000"/>
                </a:solidFill>
                <a:effectLst/>
                <a:latin typeface="arial" panose="020B0604020202020204" pitchFamily="34" charset="0"/>
              </a:rPr>
              <a:t>Deze zet het eiwit </a:t>
            </a:r>
            <a:r>
              <a:rPr lang="nl-NL" b="0" i="0" dirty="0" err="1">
                <a:solidFill>
                  <a:srgbClr val="000000"/>
                </a:solidFill>
                <a:effectLst/>
                <a:latin typeface="arial" panose="020B0604020202020204" pitchFamily="34" charset="0"/>
              </a:rPr>
              <a:t>prothrombine</a:t>
            </a:r>
            <a:r>
              <a:rPr lang="nl-NL" b="0" i="0" dirty="0">
                <a:solidFill>
                  <a:srgbClr val="000000"/>
                </a:solidFill>
                <a:effectLst/>
                <a:latin typeface="arial" panose="020B0604020202020204" pitchFamily="34" charset="0"/>
              </a:rPr>
              <a:t> om in het actieve enzym </a:t>
            </a:r>
            <a:r>
              <a:rPr lang="nl-NL" b="0" i="0" dirty="0" err="1">
                <a:solidFill>
                  <a:srgbClr val="000000"/>
                </a:solidFill>
                <a:effectLst/>
                <a:latin typeface="arial" panose="020B0604020202020204" pitchFamily="34" charset="0"/>
              </a:rPr>
              <a:t>thrombine</a:t>
            </a:r>
            <a:endParaRPr lang="nl-NL" b="0" i="0" dirty="0">
              <a:solidFill>
                <a:srgbClr val="000000"/>
              </a:solidFill>
              <a:effectLst/>
              <a:latin typeface="arial" panose="020B0604020202020204" pitchFamily="34" charset="0"/>
            </a:endParaRPr>
          </a:p>
          <a:p>
            <a:pPr algn="l">
              <a:buFont typeface="Arial" panose="020B0604020202020204" pitchFamily="34" charset="0"/>
              <a:buChar char="•"/>
            </a:pPr>
            <a:r>
              <a:rPr lang="nl-NL" b="0" i="0" dirty="0" err="1">
                <a:solidFill>
                  <a:srgbClr val="000000"/>
                </a:solidFill>
                <a:effectLst/>
                <a:latin typeface="arial" panose="020B0604020202020204" pitchFamily="34" charset="0"/>
              </a:rPr>
              <a:t>Thrombine</a:t>
            </a:r>
            <a:r>
              <a:rPr lang="nl-NL" b="0" i="0" dirty="0">
                <a:solidFill>
                  <a:srgbClr val="000000"/>
                </a:solidFill>
                <a:effectLst/>
                <a:latin typeface="arial" panose="020B0604020202020204" pitchFamily="34" charset="0"/>
              </a:rPr>
              <a:t> zorgt ervoor dat fibrinogeen moleculen omgezet worden in fibrine. Deze op zijn beurt vormt onoplosbare fibrinedraden die bloedplaatjes vasthoudt, zodoende het gat effectief te dichten. </a:t>
            </a:r>
            <a:r>
              <a:rPr lang="nl-NL" b="0" i="0" dirty="0" err="1">
                <a:solidFill>
                  <a:srgbClr val="000000"/>
                </a:solidFill>
                <a:effectLst/>
                <a:latin typeface="arial" panose="020B0604020202020204" pitchFamily="34" charset="0"/>
              </a:rPr>
              <a:t>Thrombine</a:t>
            </a:r>
            <a:r>
              <a:rPr lang="nl-NL" b="0" i="0" dirty="0">
                <a:solidFill>
                  <a:srgbClr val="000000"/>
                </a:solidFill>
                <a:effectLst/>
                <a:latin typeface="arial" panose="020B0604020202020204" pitchFamily="34" charset="0"/>
              </a:rPr>
              <a:t>, bij aanwezigheid van calcium, activeert ook factor XIII → fibrine stabiliserende factor.</a:t>
            </a:r>
          </a:p>
          <a:p>
            <a:pPr algn="l"/>
            <a:br>
              <a:rPr lang="nl-NL" b="0" i="0" dirty="0">
                <a:solidFill>
                  <a:srgbClr val="000000"/>
                </a:solidFill>
                <a:effectLst/>
                <a:latin typeface="arial" panose="020B0604020202020204" pitchFamily="34" charset="0"/>
              </a:rPr>
            </a:br>
            <a:r>
              <a:rPr lang="nl-NL" b="1" i="0" dirty="0">
                <a:solidFill>
                  <a:srgbClr val="003D79"/>
                </a:solidFill>
                <a:effectLst/>
                <a:latin typeface="arial" panose="020B0604020202020204" pitchFamily="34" charset="0"/>
              </a:rPr>
              <a:t>Stap 4</a:t>
            </a:r>
          </a:p>
          <a:p>
            <a:pPr algn="l"/>
            <a:r>
              <a:rPr lang="nl-NL" b="0" i="0" dirty="0">
                <a:solidFill>
                  <a:srgbClr val="000000"/>
                </a:solidFill>
                <a:effectLst/>
                <a:latin typeface="arial" panose="020B0604020202020204" pitchFamily="34" charset="0"/>
              </a:rPr>
              <a:t>Fibrinolyse wordt in gang gezet, nadat de wond is genezen, en zorgt ervoor dat de niet meer benodigde bloedprop opgelost kan worden. Het enzym plasmine is een bloedprop oplosser. Deze wordt geproduceerd wanneer eiwit plasminogeen geactiveerd wordt. Er is altijd een grote hoeveelheid plasminogeen aanwezig in het bloed. Deze is ook al aanwezig in de bloedprop, maar dan in de inactieve vorm. Wanneer plasminogeen geactiveerd wordt, wordt er plasmine gevormd. De </a:t>
            </a:r>
            <a:r>
              <a:rPr lang="nl-NL" b="0" i="0" dirty="0" err="1">
                <a:solidFill>
                  <a:srgbClr val="000000"/>
                </a:solidFill>
                <a:effectLst/>
                <a:latin typeface="arial" panose="020B0604020202020204" pitchFamily="34" charset="0"/>
              </a:rPr>
              <a:t>activatoren</a:t>
            </a:r>
            <a:r>
              <a:rPr lang="nl-NL" b="0" i="0" dirty="0">
                <a:solidFill>
                  <a:srgbClr val="000000"/>
                </a:solidFill>
                <a:effectLst/>
                <a:latin typeface="arial" panose="020B0604020202020204" pitchFamily="34" charset="0"/>
              </a:rPr>
              <a:t> van plasminogeen worden tissue plasminogeen activator of kortweg </a:t>
            </a:r>
            <a:r>
              <a:rPr lang="nl-NL" b="0" i="0" dirty="0" err="1">
                <a:solidFill>
                  <a:srgbClr val="000000"/>
                </a:solidFill>
                <a:effectLst/>
                <a:latin typeface="arial" panose="020B0604020202020204" pitchFamily="34" charset="0"/>
              </a:rPr>
              <a:t>tPA</a:t>
            </a:r>
            <a:r>
              <a:rPr lang="nl-NL" b="0" i="0" dirty="0">
                <a:solidFill>
                  <a:srgbClr val="000000"/>
                </a:solidFill>
                <a:effectLst/>
                <a:latin typeface="arial" panose="020B0604020202020204" pitchFamily="34" charset="0"/>
              </a:rPr>
              <a:t> genoemd. </a:t>
            </a:r>
            <a:r>
              <a:rPr lang="nl-NL" b="0" i="0" dirty="0" err="1">
                <a:solidFill>
                  <a:srgbClr val="000000"/>
                </a:solidFill>
                <a:effectLst/>
                <a:latin typeface="arial" panose="020B0604020202020204" pitchFamily="34" charset="0"/>
              </a:rPr>
              <a:t>tPA</a:t>
            </a:r>
            <a:r>
              <a:rPr lang="nl-NL" b="0" i="0" dirty="0">
                <a:solidFill>
                  <a:srgbClr val="000000"/>
                </a:solidFill>
                <a:effectLst/>
                <a:latin typeface="arial" panose="020B0604020202020204" pitchFamily="34" charset="0"/>
              </a:rPr>
              <a:t> wordt vrijgegeven door endotheelcellen, als er een bloedprop in de buurt is. Geactiveerde factor XII en </a:t>
            </a:r>
            <a:r>
              <a:rPr lang="nl-NL" b="0" i="0" dirty="0" err="1">
                <a:solidFill>
                  <a:srgbClr val="000000"/>
                </a:solidFill>
                <a:effectLst/>
                <a:latin typeface="arial" panose="020B0604020202020204" pitchFamily="34" charset="0"/>
              </a:rPr>
              <a:t>thrombine</a:t>
            </a:r>
            <a:r>
              <a:rPr lang="nl-NL" b="0" i="0" dirty="0">
                <a:solidFill>
                  <a:srgbClr val="000000"/>
                </a:solidFill>
                <a:effectLst/>
                <a:latin typeface="arial" panose="020B0604020202020204" pitchFamily="34" charset="0"/>
              </a:rPr>
              <a:t> zijn ook </a:t>
            </a:r>
            <a:r>
              <a:rPr lang="nl-NL" b="0" i="0" dirty="0" err="1">
                <a:solidFill>
                  <a:srgbClr val="000000"/>
                </a:solidFill>
                <a:effectLst/>
                <a:latin typeface="arial" panose="020B0604020202020204" pitchFamily="34" charset="0"/>
              </a:rPr>
              <a:t>tPA’s</a:t>
            </a:r>
            <a:r>
              <a:rPr lang="nl-NL" b="0" i="0" dirty="0">
                <a:solidFill>
                  <a:srgbClr val="000000"/>
                </a:solidFill>
                <a:effectLst/>
                <a:latin typeface="arial" panose="020B0604020202020204" pitchFamily="34" charset="0"/>
              </a:rPr>
              <a:t>. Plasmine dat vrijkomt en in het bloed beland wordt heel snel door circulerende enzymen vernietigd.</a:t>
            </a:r>
            <a:br>
              <a:rPr lang="nl-NL" b="0" i="0" dirty="0">
                <a:solidFill>
                  <a:srgbClr val="000000"/>
                </a:solidFill>
                <a:effectLst/>
                <a:latin typeface="arial" panose="020B0604020202020204" pitchFamily="34" charset="0"/>
              </a:rPr>
            </a:br>
            <a:br>
              <a:rPr lang="nl-NL" b="0" i="0" dirty="0">
                <a:solidFill>
                  <a:srgbClr val="000000"/>
                </a:solidFill>
                <a:effectLst/>
                <a:latin typeface="arial" panose="020B0604020202020204" pitchFamily="34" charset="0"/>
              </a:rPr>
            </a:br>
            <a:r>
              <a:rPr lang="nl-NL" b="1" i="0" dirty="0">
                <a:solidFill>
                  <a:srgbClr val="003D79"/>
                </a:solidFill>
                <a:effectLst/>
                <a:latin typeface="arial" panose="020B0604020202020204" pitchFamily="34" charset="0"/>
              </a:rPr>
              <a:t>Vitamine K en calcium</a:t>
            </a:r>
          </a:p>
          <a:p>
            <a:pPr algn="l"/>
            <a:r>
              <a:rPr lang="nl-NL" b="0" i="0" dirty="0">
                <a:solidFill>
                  <a:srgbClr val="000000"/>
                </a:solidFill>
                <a:effectLst/>
                <a:latin typeface="arial" panose="020B0604020202020204" pitchFamily="34" charset="0"/>
              </a:rPr>
              <a:t>De bloedstolling zit ingewikkelder in elkaar, er spelen wel 30 factoren mee; stollingsfactoren. Vitamine K speelt een belangrijke rol hierin. Het is zelf geen stollingsfactor maar is wel nodig bij de productie van stollingsfactoren. Personen met een te laag vitamine K gehalte hebben dan ook een langere bloedtijd na een beschadiging. Een ander belangrijk stofje is calcium. Deze is nodig voor de activatie van bloedstollingsfactoren. Het is een bindingsmolecuul, het houdt 2 min ladingen vast.</a:t>
            </a:r>
          </a:p>
          <a:p>
            <a:pPr algn="l"/>
            <a:r>
              <a:rPr lang="nl-NL" b="0" i="0" dirty="0">
                <a:solidFill>
                  <a:srgbClr val="000000"/>
                </a:solidFill>
                <a:effectLst/>
                <a:latin typeface="arial" panose="020B0604020202020204" pitchFamily="34" charset="0"/>
              </a:rPr>
              <a:t>© 2008 - 2023 </a:t>
            </a:r>
            <a:r>
              <a:rPr lang="nl-NL" b="0" i="0" dirty="0" err="1">
                <a:solidFill>
                  <a:srgbClr val="000000"/>
                </a:solidFill>
                <a:effectLst/>
                <a:latin typeface="arial" panose="020B0604020202020204" pitchFamily="34" charset="0"/>
              </a:rPr>
              <a:t>Baasb</a:t>
            </a:r>
            <a:r>
              <a:rPr lang="nl-NL" b="0" i="0" dirty="0">
                <a:solidFill>
                  <a:srgbClr val="000000"/>
                </a:solidFill>
                <a:effectLst/>
                <a:latin typeface="arial" panose="020B0604020202020204" pitchFamily="34" charset="0"/>
              </a:rPr>
              <a:t>, het </a:t>
            </a:r>
            <a:r>
              <a:rPr lang="nl-NL" b="0" i="0" dirty="0">
                <a:solidFill>
                  <a:srgbClr val="000000"/>
                </a:solidFill>
                <a:effectLst/>
                <a:latin typeface="arial" panose="020B0604020202020204" pitchFamily="34" charset="0"/>
                <a:hlinkClick r:id="rId3"/>
              </a:rPr>
              <a:t>auteursrecht</a:t>
            </a:r>
            <a:r>
              <a:rPr lang="nl-NL" b="0" i="0" dirty="0">
                <a:solidFill>
                  <a:srgbClr val="000000"/>
                </a:solidFill>
                <a:effectLst/>
                <a:latin typeface="arial" panose="020B0604020202020204" pitchFamily="34" charset="0"/>
              </a:rPr>
              <a:t> van dit artikel ligt bij de </a:t>
            </a:r>
            <a:r>
              <a:rPr lang="nl-NL" b="0" i="0" dirty="0" err="1">
                <a:solidFill>
                  <a:srgbClr val="000000"/>
                </a:solidFill>
                <a:effectLst/>
                <a:latin typeface="arial" panose="020B0604020202020204" pitchFamily="34" charset="0"/>
              </a:rPr>
              <a:t>infoteur</a:t>
            </a:r>
            <a:r>
              <a:rPr lang="nl-NL" b="0" i="0" dirty="0">
                <a:solidFill>
                  <a:srgbClr val="000000"/>
                </a:solidFill>
                <a:effectLst/>
                <a:latin typeface="arial" panose="020B0604020202020204" pitchFamily="34" charset="0"/>
              </a:rPr>
              <a:t>. Zonder toestemming is vermenigvuldiging verboden. Deze informatie is van informatieve aard en geen vervanging voor professioneel medisch advies. Per 2021 gaat </a:t>
            </a:r>
            <a:r>
              <a:rPr lang="nl-NL" b="0" i="0" dirty="0" err="1">
                <a:solidFill>
                  <a:srgbClr val="000000"/>
                </a:solidFill>
                <a:effectLst/>
                <a:latin typeface="arial" panose="020B0604020202020204" pitchFamily="34" charset="0"/>
              </a:rPr>
              <a:t>InfoNu</a:t>
            </a:r>
            <a:r>
              <a:rPr lang="nl-NL" b="0" i="0" dirty="0">
                <a:solidFill>
                  <a:srgbClr val="000000"/>
                </a:solidFill>
                <a:effectLst/>
                <a:latin typeface="arial" panose="020B0604020202020204" pitchFamily="34" charset="0"/>
              </a:rPr>
              <a:t> verder als archief, artikelen worden nog maar beperkt geactualiseerd.</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27</a:t>
            </a:fld>
            <a:endParaRPr lang="nl-NL"/>
          </a:p>
        </p:txBody>
      </p:sp>
    </p:spTree>
    <p:extLst>
      <p:ext uri="{BB962C8B-B14F-4D97-AF65-F5344CB8AC3E}">
        <p14:creationId xmlns:p14="http://schemas.microsoft.com/office/powerpoint/2010/main" val="325655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1" i="1" dirty="0">
                <a:solidFill>
                  <a:srgbClr val="333333"/>
                </a:solidFill>
                <a:effectLst/>
                <a:latin typeface="Lato" panose="020F0502020204030203" pitchFamily="34" charset="0"/>
              </a:rPr>
              <a:t>“Ik vind het stuitend. Ik vind dat een wetenschapper geen christen kan zijn. Of wat voor ander geloof dan ook kan hebben.”</a:t>
            </a:r>
            <a:r>
              <a:rPr lang="nl-NL" b="1" i="0" dirty="0">
                <a:solidFill>
                  <a:srgbClr val="333333"/>
                </a:solidFill>
                <a:effectLst/>
                <a:latin typeface="Lato" panose="020F0502020204030203" pitchFamily="34" charset="0"/>
              </a:rPr>
              <a:t> Dit zijn de woorden van prof. dr. Peter </a:t>
            </a:r>
            <a:r>
              <a:rPr lang="nl-NL" b="1" i="0" dirty="0" err="1">
                <a:solidFill>
                  <a:srgbClr val="333333"/>
                </a:solidFill>
                <a:effectLst/>
                <a:latin typeface="Lato" panose="020F0502020204030203" pitchFamily="34" charset="0"/>
              </a:rPr>
              <a:t>Atkins</a:t>
            </a:r>
            <a:r>
              <a:rPr lang="nl-NL" b="1" i="0" dirty="0">
                <a:solidFill>
                  <a:srgbClr val="333333"/>
                </a:solidFill>
                <a:effectLst/>
                <a:latin typeface="Lato" panose="020F0502020204030203" pitchFamily="34" charset="0"/>
              </a:rPr>
              <a:t>, </a:t>
            </a:r>
            <a:r>
              <a:rPr lang="nl-NL" b="1" i="0" dirty="0" err="1">
                <a:solidFill>
                  <a:srgbClr val="333333"/>
                </a:solidFill>
                <a:effectLst/>
                <a:latin typeface="Lato" panose="020F0502020204030203" pitchFamily="34" charset="0"/>
              </a:rPr>
              <a:t>emiritus</a:t>
            </a:r>
            <a:r>
              <a:rPr lang="nl-NL" b="1" i="0" dirty="0">
                <a:solidFill>
                  <a:srgbClr val="333333"/>
                </a:solidFill>
                <a:effectLst/>
                <a:latin typeface="Lato" panose="020F0502020204030203" pitchFamily="34" charset="0"/>
              </a:rPr>
              <a:t> hoogleraar scheikunde. </a:t>
            </a:r>
            <a:r>
              <a:rPr lang="nl-NL" b="1" i="1" dirty="0">
                <a:solidFill>
                  <a:srgbClr val="333333"/>
                </a:solidFill>
                <a:effectLst/>
                <a:latin typeface="Lato" panose="020F0502020204030203" pitchFamily="34" charset="0"/>
              </a:rPr>
              <a:t>“Het moet bij iedereen schuren als je én wetenschapper bent, én religieus,”</a:t>
            </a:r>
            <a:r>
              <a:rPr lang="nl-NL" b="1" i="0" dirty="0">
                <a:solidFill>
                  <a:srgbClr val="333333"/>
                </a:solidFill>
                <a:effectLst/>
                <a:latin typeface="Lato" panose="020F0502020204030203" pitchFamily="34" charset="0"/>
              </a:rPr>
              <a:t> voegt prof. dr. Bert Meijer, hoogleraar organische scheikunde, daaraan toe. De aanleiding? Ter voorbereiding op de uitzending van het EO-programma Andries en de wetenschappers van afgelopen dinsdag, 1 oktober 2019,</a:t>
            </a:r>
            <a:r>
              <a:rPr lang="nl-NL" b="1" i="0" u="none" strike="noStrike" baseline="30000" dirty="0">
                <a:solidFill>
                  <a:srgbClr val="E83B37"/>
                </a:solidFill>
                <a:effectLst/>
                <a:latin typeface="Lato" panose="020F0502020204030203" pitchFamily="34" charset="0"/>
                <a:hlinkClick r:id="rId3"/>
              </a:rPr>
              <a:t>1</a:t>
            </a:r>
            <a:r>
              <a:rPr lang="nl-NL" b="1" i="0" dirty="0">
                <a:solidFill>
                  <a:srgbClr val="333333"/>
                </a:solidFill>
                <a:effectLst/>
                <a:latin typeface="Lato" panose="020F0502020204030203" pitchFamily="34" charset="0"/>
              </a:rPr>
              <a:t> spreekt Andries Knevel ze in verband met zijn interview met James Tour, hoogleraar nanotechnologie en scheikunde aan Rice University in Houston, die met meer dan zeshonderdvijftig wetenschappelijke artikelen en 120 patenten gezien wordt als een van de invloedrijkste wetenschappers van dit moment.</a:t>
            </a:r>
            <a:r>
              <a:rPr lang="nl-NL" b="1" i="0" u="none" strike="noStrike" baseline="30000" dirty="0">
                <a:solidFill>
                  <a:srgbClr val="E83B37"/>
                </a:solidFill>
                <a:effectLst/>
                <a:latin typeface="Lato" panose="020F0502020204030203" pitchFamily="34" charset="0"/>
                <a:hlinkClick r:id="rId4"/>
              </a:rPr>
              <a:t>2</a:t>
            </a:r>
            <a:r>
              <a:rPr lang="nl-NL" b="1" i="0" dirty="0">
                <a:solidFill>
                  <a:srgbClr val="333333"/>
                </a:solidFill>
                <a:effectLst/>
                <a:latin typeface="Lato" panose="020F0502020204030203" pitchFamily="34" charset="0"/>
              </a:rPr>
              <a:t>. En die christen is.</a:t>
            </a:r>
            <a:endParaRPr lang="nl-NL" b="0" i="1" dirty="0">
              <a:solidFill>
                <a:srgbClr val="333333"/>
              </a:solidFill>
              <a:effectLst/>
              <a:latin typeface="Lato" panose="020F0502020204030203" pitchFamily="34" charset="0"/>
            </a:endParaRPr>
          </a:p>
          <a:p>
            <a:pPr algn="l" fontAlgn="base"/>
            <a:endParaRPr lang="nl-NL" b="0" i="1" dirty="0">
              <a:solidFill>
                <a:srgbClr val="333333"/>
              </a:solidFill>
              <a:effectLst/>
              <a:latin typeface="Lato" panose="020F0502020204030203" pitchFamily="34" charset="0"/>
            </a:endParaRPr>
          </a:p>
          <a:p>
            <a:pPr algn="l" fontAlgn="base"/>
            <a:r>
              <a:rPr lang="nl-NL" b="0" i="1" dirty="0">
                <a:solidFill>
                  <a:srgbClr val="333333"/>
                </a:solidFill>
                <a:effectLst/>
                <a:latin typeface="Lato" panose="020F0502020204030203" pitchFamily="34" charset="0"/>
              </a:rPr>
              <a:t>“Waarom,”</a:t>
            </a:r>
            <a:r>
              <a:rPr lang="nl-NL" b="0" i="0" dirty="0">
                <a:solidFill>
                  <a:srgbClr val="333333"/>
                </a:solidFill>
                <a:effectLst/>
                <a:latin typeface="Lato" panose="020F0502020204030203" pitchFamily="34" charset="0"/>
              </a:rPr>
              <a:t> vraagt </a:t>
            </a:r>
            <a:r>
              <a:rPr lang="nl-NL" b="0" i="0" dirty="0" err="1">
                <a:solidFill>
                  <a:srgbClr val="333333"/>
                </a:solidFill>
                <a:effectLst/>
                <a:latin typeface="Lato" panose="020F0502020204030203" pitchFamily="34" charset="0"/>
              </a:rPr>
              <a:t>Atkins</a:t>
            </a:r>
            <a:r>
              <a:rPr lang="nl-NL" b="0" i="0" dirty="0">
                <a:solidFill>
                  <a:srgbClr val="333333"/>
                </a:solidFill>
                <a:effectLst/>
                <a:latin typeface="Lato" panose="020F0502020204030203" pitchFamily="34" charset="0"/>
              </a:rPr>
              <a:t> zijn collega-wetenschapper Tour via een door Knevel vertoonde videoboodschap, </a:t>
            </a:r>
            <a:r>
              <a:rPr lang="nl-NL" b="0" i="1" dirty="0">
                <a:solidFill>
                  <a:srgbClr val="333333"/>
                </a:solidFill>
                <a:effectLst/>
                <a:latin typeface="Lato" panose="020F0502020204030203" pitchFamily="34" charset="0"/>
              </a:rPr>
              <a:t>“aanvaardt u het gezag van de Bijbel, terwijl dat gewoon volksvertellingen zijn, verhalen die slechts door boeren zijn verteld?”</a:t>
            </a:r>
            <a:r>
              <a:rPr lang="nl-NL" b="0" i="0" dirty="0">
                <a:solidFill>
                  <a:srgbClr val="333333"/>
                </a:solidFill>
                <a:effectLst/>
                <a:latin typeface="Lato" panose="020F0502020204030203" pitchFamily="34" charset="0"/>
              </a:rPr>
              <a:t> Het antwoord van Tour is simpel: </a:t>
            </a:r>
            <a:r>
              <a:rPr lang="nl-NL" b="0" i="1" dirty="0">
                <a:solidFill>
                  <a:srgbClr val="333333"/>
                </a:solidFill>
                <a:effectLst/>
                <a:latin typeface="Lato" panose="020F0502020204030203" pitchFamily="34" charset="0"/>
              </a:rPr>
              <a:t>“Voor mij zijn het geen volksvertellingen, maar is het </a:t>
            </a:r>
            <a:r>
              <a:rPr lang="nl-NL" b="0" i="1" dirty="0" err="1">
                <a:solidFill>
                  <a:srgbClr val="333333"/>
                </a:solidFill>
                <a:effectLst/>
                <a:latin typeface="Lato" panose="020F0502020204030203" pitchFamily="34" charset="0"/>
              </a:rPr>
              <a:t>het</a:t>
            </a:r>
            <a:r>
              <a:rPr lang="nl-NL" b="0" i="1" dirty="0">
                <a:solidFill>
                  <a:srgbClr val="333333"/>
                </a:solidFill>
                <a:effectLst/>
                <a:latin typeface="Lato" panose="020F0502020204030203" pitchFamily="34" charset="0"/>
              </a:rPr>
              <a:t> Woord van God.”</a:t>
            </a:r>
            <a:r>
              <a:rPr lang="nl-NL" b="0" i="0" dirty="0">
                <a:solidFill>
                  <a:srgbClr val="333333"/>
                </a:solidFill>
                <a:effectLst/>
                <a:latin typeface="Lato" panose="020F0502020204030203" pitchFamily="34" charset="0"/>
              </a:rPr>
              <a:t> Hij weet dat door zijn geloof. Om er even later aan toe te voegen: </a:t>
            </a:r>
            <a:r>
              <a:rPr lang="nl-NL" b="0" i="1" dirty="0">
                <a:solidFill>
                  <a:srgbClr val="333333"/>
                </a:solidFill>
                <a:effectLst/>
                <a:latin typeface="Lato" panose="020F0502020204030203" pitchFamily="34" charset="0"/>
              </a:rPr>
              <a:t>“Ik kan met mijn microscoop niet bewijzen dat Gods Woord waar is. Het is op een andere manier verankerd.”</a:t>
            </a:r>
            <a:r>
              <a:rPr lang="nl-NL" b="0" i="0" dirty="0">
                <a:solidFill>
                  <a:srgbClr val="333333"/>
                </a:solidFill>
                <a:effectLst/>
                <a:latin typeface="Lato" panose="020F0502020204030203" pitchFamily="34" charset="0"/>
              </a:rPr>
              <a:t> Tegelijkertijd vraagt hij zich af: </a:t>
            </a:r>
            <a:r>
              <a:rPr lang="nl-NL" b="0" i="1" dirty="0">
                <a:solidFill>
                  <a:srgbClr val="333333"/>
                </a:solidFill>
                <a:effectLst/>
                <a:latin typeface="Lato" panose="020F0502020204030203" pitchFamily="34" charset="0"/>
              </a:rPr>
              <a:t>“Hoe weet hij dat het volksvertellingen zijn? Hoe weet hij dat ze niet kloppen? Hoe kun je dat zeker weten?”</a:t>
            </a:r>
            <a:endParaRPr lang="nl-NL" b="0" i="0" dirty="0">
              <a:solidFill>
                <a:srgbClr val="333333"/>
              </a:solidFill>
              <a:effectLst/>
              <a:latin typeface="Lato" panose="020F0502020204030203" pitchFamily="34" charset="0"/>
            </a:endParaRPr>
          </a:p>
          <a:p>
            <a:pPr algn="l" fontAlgn="base"/>
            <a:r>
              <a:rPr lang="nl-NL" b="0" i="0" dirty="0">
                <a:solidFill>
                  <a:srgbClr val="333333"/>
                </a:solidFill>
                <a:effectLst/>
                <a:latin typeface="Lato" panose="020F0502020204030203" pitchFamily="34" charset="0"/>
              </a:rPr>
              <a:t>James Tour, afkomstig uit een seculier joodse familie, is op zijn achttiende tot geloof gekomen door een persoonlijke geloofservaring, waarover hij bewogen vertelt. Hij wéét dat God hem genadig is, omdat hij dat persoonlijk heeft ervaren. Een ervaring die zo werkelijk voor hem is als de moleculen waarmee hij dagelijks werkt. Hij heeft zijn zonden beleden en daadwerkelijk de aanwezigheid van Christus gevoeld. Niettemin onderbouwt Tour zijn absolute overtuiging met een voorbeeld dat deze voor hem bevestigt: de Dode Zee-rollen van 300 v.Chr. Daarin staan profetieën uit het boek Jesaja, die met hun oorsprong rond 700 v.Chr. dateren van lang voordat ze zijn uitgekomen: bijvoorbeeld dat Jezus Christus zou lijden, iets dat in de eerste eeuw ook gebeurde, of de belofte van God dat Hij Zijn volk zou laten terugkeren in een land dat in één dag zou ontstaan. Dat gebeurde uiteindelijk op 15 mei 1948.</a:t>
            </a:r>
            <a:r>
              <a:rPr lang="nl-NL" b="0" i="0" u="none" strike="noStrike" baseline="30000" dirty="0">
                <a:solidFill>
                  <a:srgbClr val="E83B37"/>
                </a:solidFill>
                <a:effectLst/>
                <a:latin typeface="Lato" panose="020F0502020204030203" pitchFamily="34" charset="0"/>
                <a:hlinkClick r:id="rId5"/>
              </a:rPr>
              <a:t>3</a:t>
            </a:r>
            <a:r>
              <a:rPr lang="nl-NL" b="0" i="0" dirty="0">
                <a:solidFill>
                  <a:srgbClr val="333333"/>
                </a:solidFill>
                <a:effectLst/>
                <a:latin typeface="Lato" panose="020F0502020204030203" pitchFamily="34" charset="0"/>
              </a:rPr>
              <a:t>. </a:t>
            </a:r>
            <a:r>
              <a:rPr lang="nl-NL" b="0" i="1" dirty="0">
                <a:solidFill>
                  <a:srgbClr val="333333"/>
                </a:solidFill>
                <a:effectLst/>
                <a:latin typeface="Lato" panose="020F0502020204030203" pitchFamily="34" charset="0"/>
              </a:rPr>
              <a:t>“Dan moet je wel zeggen dat het meer is dan een volksvertelling.”</a:t>
            </a:r>
            <a:r>
              <a:rPr lang="nl-NL" b="0" i="0" dirty="0">
                <a:solidFill>
                  <a:srgbClr val="333333"/>
                </a:solidFill>
                <a:effectLst/>
                <a:latin typeface="Lato" panose="020F0502020204030203" pitchFamily="34" charset="0"/>
              </a:rPr>
              <a:t> Bovendien stelt Tour: </a:t>
            </a:r>
            <a:r>
              <a:rPr lang="nl-NL" b="0" i="1" dirty="0">
                <a:solidFill>
                  <a:srgbClr val="333333"/>
                </a:solidFill>
                <a:effectLst/>
                <a:latin typeface="Lato" panose="020F0502020204030203" pitchFamily="34" charset="0"/>
              </a:rPr>
              <a:t>“De meneer die deze vragen stelt is geen historicus als Will Durant,”</a:t>
            </a:r>
            <a:r>
              <a:rPr lang="nl-NL" b="0" i="0" u="none" strike="noStrike" baseline="30000" dirty="0">
                <a:solidFill>
                  <a:srgbClr val="E83B37"/>
                </a:solidFill>
                <a:effectLst/>
                <a:latin typeface="Lato" panose="020F0502020204030203" pitchFamily="34" charset="0"/>
                <a:hlinkClick r:id="rId6"/>
              </a:rPr>
              <a:t>4</a:t>
            </a:r>
            <a:r>
              <a:rPr lang="nl-NL" b="0" i="0" dirty="0">
                <a:solidFill>
                  <a:srgbClr val="333333"/>
                </a:solidFill>
                <a:effectLst/>
                <a:latin typeface="Lato" panose="020F0502020204030203" pitchFamily="34" charset="0"/>
              </a:rPr>
              <a:t> volgens wie je </a:t>
            </a:r>
            <a:r>
              <a:rPr lang="nl-NL" b="0" i="1" dirty="0">
                <a:solidFill>
                  <a:srgbClr val="333333"/>
                </a:solidFill>
                <a:effectLst/>
                <a:latin typeface="Lato" panose="020F0502020204030203" pitchFamily="34" charset="0"/>
              </a:rPr>
              <a:t>“niet kunt kijken naar de geschriften van die mannen, de evangelisten, de apostels, zonder te geloven dat die gebeurtenissen waar waren.”</a:t>
            </a:r>
            <a:r>
              <a:rPr lang="nl-NL" b="0" i="0" dirty="0">
                <a:solidFill>
                  <a:srgbClr val="333333"/>
                </a:solidFill>
                <a:effectLst/>
                <a:latin typeface="Lato" panose="020F0502020204030203" pitchFamily="34" charset="0"/>
              </a:rPr>
              <a:t> Feiten die bewezen kunnen worden door ‘historisch bewijs’, niet door ‘wetenschappelijk bewijs,’ aldus Tour.</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28</a:t>
            </a:fld>
            <a:endParaRPr lang="nl-NL"/>
          </a:p>
        </p:txBody>
      </p:sp>
    </p:spTree>
    <p:extLst>
      <p:ext uri="{BB962C8B-B14F-4D97-AF65-F5344CB8AC3E}">
        <p14:creationId xmlns:p14="http://schemas.microsoft.com/office/powerpoint/2010/main" val="1051878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29</a:t>
            </a:fld>
            <a:endParaRPr lang="nl-NL"/>
          </a:p>
        </p:txBody>
      </p:sp>
    </p:spTree>
    <p:extLst>
      <p:ext uri="{BB962C8B-B14F-4D97-AF65-F5344CB8AC3E}">
        <p14:creationId xmlns:p14="http://schemas.microsoft.com/office/powerpoint/2010/main" val="2251536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0000"/>
              </a:lnSpc>
              <a:spcAft>
                <a:spcPts val="600"/>
              </a:spcAft>
            </a:pPr>
            <a:r>
              <a:rPr lang="nl-NL" sz="1800" b="1" kern="1800" dirty="0">
                <a:effectLst/>
                <a:latin typeface="Times New Roman" panose="02020603050405020304" pitchFamily="18" charset="0"/>
                <a:ea typeface="Times New Roman" panose="02020603050405020304" pitchFamily="18" charset="0"/>
                <a:cs typeface="Times New Roman" panose="02020603050405020304" pitchFamily="18" charset="0"/>
              </a:rPr>
              <a:t>Project zet evolutie op losse schroeven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Posted</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8 oktober 2020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by</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Berichten van Peter Borger"/>
              </a:rPr>
              <a:t>Peter Borger</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under</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Genetica</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onderwijs</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onderzoek</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Nieuwe ontdekkingen aan het erfelijk materiaal maken het moeilijk om in Darwins evolutieleer te blijven geloven. Bijvoorbeeld de waarnemingen van ENCODE, een internationaal consortium van biowetenschappers, dat de functies van het menselijk genoom heeft ontrafeld. De derde en voorlaatste fase van het </a:t>
            </a:r>
            <a:r>
              <a:rPr lang="nl-NL" sz="1800" b="1" dirty="0" err="1">
                <a:effectLst/>
                <a:latin typeface="Times New Roman" panose="02020603050405020304" pitchFamily="18" charset="0"/>
                <a:ea typeface="Times New Roman" panose="02020603050405020304" pitchFamily="18" charset="0"/>
                <a:cs typeface="Times New Roman" panose="02020603050405020304" pitchFamily="18" charset="0"/>
              </a:rPr>
              <a:t>ENCODEproject</a:t>
            </a: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 is inmiddels afgesloten. Eind juli publiceerden de wetenschappers hun bevindingen in het vakblad </a:t>
            </a:r>
            <a:r>
              <a:rPr lang="nl-NL" sz="1800" b="1" i="1" dirty="0">
                <a:effectLst/>
                <a:latin typeface="Times New Roman" panose="02020603050405020304" pitchFamily="18" charset="0"/>
                <a:ea typeface="Times New Roman" panose="02020603050405020304" pitchFamily="18" charset="0"/>
                <a:cs typeface="Times New Roman" panose="02020603050405020304" pitchFamily="18" charset="0"/>
              </a:rPr>
              <a:t>Nature</a:t>
            </a: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 En die liegen er niet om.</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Vroeger werd het genoom bijna uitsluitend gezien als een statische opslag van genetische informatie, die vooral veel ”junk-DNA” (afval-DNA) bevat. Maar daar komen de genoomonderzoekers steeds meer van terug. Momenteel vatten ze het op als een bijna volledig functionele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superdynamische</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informatieverwerkende</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computer. De informatie in het DNA overlapt elkaar, bevat meerdere dimensies en kan zowel vooruit als achterwaarts uitgelezen worden. De term ”junk-DNA” is inmiddels afgeschaft.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Darwin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Wat het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ENCODEproject</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laat zien, is een genoom dat zonder meer een einde maakt aan het tijdperk van Darwin. Alleen weet niemand dat nog.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Wanneer de genoomonderzoekers in 2003 beginnen, hebben ze niets anders in gedachten dan het beschrijven van alle functionele elementen in het menselijk DNA. Ze willen niet alleen de plaats van alle genen bepalen, maar ook de schakelaars lokaliseren die de genen aan- en uitzetten. Verder willen ze weten op hoeveel manieren de stukken DNA worden vertaald naar functionele eiwitten. Bovendien zijn ze benieuwd naar wat er nog meer te zien is in het genoom aan biochemische of genetische functies.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Fase 1 van het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ENCODEproject</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is in 2007 voltooid. Hieruit blijkt dat 93 procent –in plaats van 3 procent– van het menselijk genoom wordt overgeschreven naar verschillende RNA-moleculen (transcriptie). Sommige stukjes van de DNA-code worden vertaald naar een mRNA-code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boodschappermolecuul</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Dit mRNA wordt vervolgens afgelezen door ribosomen (complex van eiwitten en RNA-moleculen) in de cel, die daarmee functionele eiwitten produceren (translatie).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Actief</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Andere stukjes DNA worden vertaald naar andere typen RNA die niet in eiwitten worden vertaald. Deze RNA-moleculen regelen hoeveel er van bepaalde eiwitten moeten worden geproduceerd.</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Elke letter van het genoom wordt gemiddeld in zes verschillende RNA-transcripten gebruikt. Hieruit blijkt dat het menselijk genoom veel meer nuttige informatie bevat dan werd aangenomen. Kennelijk is bijna het hele genoom actief. Transcriptie –het overschrijven van DNA naar RNA– kost de cel veel energie en coördinatie. Als het hierbij om functieloze transcriptie zou gaan, zoals voorstanders van Darwins evolutieleer opperen, zou de cel veel energie verspillen en een ingenieuze coördinatie voor niets inzetten. De cel benut bijna het hele genoom; er bestaat dus niet zoiets als ”junk-DNA”.</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In fase 2 en 3 bestuderen de wetenschappers de functies van de eiwitten die de DNA-code vertalen naar RNA (aangeduid met de term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epitranscriptome</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De voltooiing van fase 2 zorgt in 2012 voor de grootste opschudding. De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ENCODEwetenschappers</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tonen aan dat meer dan 80 procent van het genoom een biochemische functie heeft. Het al jaren goed bestudeerde deel bevat codes voor de productie van eiwitten. Het andere deel van het DNA blijkt ook vooral nuttige codes te bevatten. Deze DNA-regio’s, die voorheen als ”junk-DNA” zijn beschouwd, zijn intussen omgedoopt tot „onvertaalde regio’s”(</a:t>
            </a:r>
            <a:r>
              <a:rPr lang="nl-NL" sz="1800" i="1" dirty="0" err="1">
                <a:effectLst/>
                <a:latin typeface="Times New Roman" panose="02020603050405020304" pitchFamily="18" charset="0"/>
                <a:ea typeface="Times New Roman" panose="02020603050405020304" pitchFamily="18" charset="0"/>
                <a:cs typeface="Times New Roman" panose="02020603050405020304" pitchFamily="18" charset="0"/>
              </a:rPr>
              <a:t>untranslated</a:t>
            </a:r>
            <a:r>
              <a:rPr lang="nl-NL"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1800" i="1" dirty="0" err="1">
                <a:effectLst/>
                <a:latin typeface="Times New Roman" panose="02020603050405020304" pitchFamily="18" charset="0"/>
                <a:ea typeface="Times New Roman" panose="02020603050405020304" pitchFamily="18" charset="0"/>
                <a:cs typeface="Times New Roman" panose="02020603050405020304" pitchFamily="18" charset="0"/>
              </a:rPr>
              <a:t>regions</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UTR’s</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Fase 3, die onlangs is voltooid, laat het genoom zien als een computer met miljoenen schakelaars. Deze bevinden zich zowel in het DNA als op eiwitten waar het DNA omheen is gewikkeld, de zogeheten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histonen</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Deze schakelaars regelen de toegankelijkheid van het genoom, zodat het DNA al dan niet toegankelijk is om te worden afgelezen.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Daarnaast hebben de wetenschappers honderdduizenden DNA-stukjes gevonden die communicatie mogelijk maken tussen regio’s die ver van elkaar liggen, bijvoorbeeld op verschillende chromosomen. De meeste van deze DNA-sequenties bevatten gebieden die eiwitten en RNA-moleculen kunnen binden. Ze regelen op ingenieuze wijze de functie en de positie van de genen die coderen voor de productie van eiwitten. Kortom, fase 3 bevestigt opnieuw dat het overgrote deel van het DNA een functie heeft.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Verrassing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De grootste verrassing van het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ENCODEproject</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is dat ‘slechts’ 20.000 genen blijken te coderen voor de aanmaak van eiwitten. Verder coderen 37.000 genen voor RNA en bestaan er miljoenen schakelaars.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Bovendien zijn deze genen niet als een ‘kralensnoer’ lineair gerangschikt, zoals bij bacteriën. Ze vormen kleine coderende eilandjes, die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exonen</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heten. Deze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exonen</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bevinden zich in een ‘zee’ van genetische schakelaars. Eén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exon</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kan worden gebruikt in combinatie met wel 33 verschillende genen die op verschillende chromosomen kunnen liggen. Eén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exon</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kan dus deel uitmaken van het productieproces van heel veel verschillende eiwitten. Het aantal functionele eiwitten wordt daardoor bijna oneindig. Het is vergelijkbaar met een bouwdoos van LEGO.</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De genen worden aan- en uitgezet door bepaalde stukjes DNA. Deze bevinden zich soms op tientallen of zelfs honderdduizenden baseparen (DNA-letters) afstand van de DNA-sequenties die ze controleren. Voor elk gen zijn zestig tot zeventig stukje DNA beschikbaar die coderen voor een schakelaar. En deze zijn vaak over meerdere chromosomen verdeeld.</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Gewijzigde kijk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De publicaties van ENCODE hebben de kijk op het menselijk genoom sterk veranderd. Het genoom lijkt erg veel op een computer. De DNA-codes voor de eiwitten- en RNA-genen zijn vergelijkbaar met het ROM-geheugen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read-only</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memory) van de computer: de code om de opstartinstructies op te slaan. Het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epigenetische</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deel van de DNA-code is als een RAM-geheugen (random-access memory): een korte termijn opslag van informatie die de computer actief gebruikt.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De belangrijke vraag die zich opdringt is: Kan zo’n geavanceerd genoom het product zijn van natuurlijke selectie, oftewel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darwiniaanse</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evolutie?</a:t>
            </a:r>
            <a:b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Het antwoord volgt uit het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Encodeproject</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Al in 2012 meldt het projectteam dat 95 procent van de functionele producten van DNA-transcriptie geen tekenen van (natuurlijke) selectiedruk vertoont. Dat is echt vreemd. Want als de mens door mutaties en natuurlijke selectie is geëvolueerd vanuit aapachtige voorouders, zou dat terug te zien moeten zijn in het menselijke genoom. Dat is echter aantoonbaar niet het geval. Dit kan alleen maar betekenen dat natuurlijke selectie geen doorslaggevende bijdrage heeft geleverd aan het ontstaan van onze voorouders.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Doodsteek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De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Darwiniaanse</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evolutie heeft kennelijk geen rol van betekenis gespeeld bij het ontstaan van de mens. Dat is de doodsteek voor de evolutietheorie, die nog altijd wordt voorgesteld als natuurlijke selectie van zich opstapelende genetische foutjes (mutaties). Evolutiebioloog Dan </a:t>
            </a:r>
            <a:r>
              <a:rPr lang="nl-NL" sz="1800" dirty="0" err="1">
                <a:effectLst/>
                <a:latin typeface="Times New Roman" panose="02020603050405020304" pitchFamily="18" charset="0"/>
                <a:ea typeface="Times New Roman" panose="02020603050405020304" pitchFamily="18" charset="0"/>
                <a:cs typeface="Times New Roman" panose="02020603050405020304" pitchFamily="18" charset="0"/>
              </a:rPr>
              <a:t>Graur</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bekende dan ook na de publicatie van fase 2 dat „</a:t>
            </a:r>
            <a:r>
              <a:rPr lang="nl-NL" sz="1800" i="1" dirty="0">
                <a:effectLst/>
                <a:latin typeface="Times New Roman" panose="02020603050405020304" pitchFamily="18" charset="0"/>
                <a:ea typeface="Times New Roman" panose="02020603050405020304" pitchFamily="18" charset="0"/>
                <a:cs typeface="Times New Roman" panose="02020603050405020304" pitchFamily="18" charset="0"/>
              </a:rPr>
              <a:t>wanneer het menselijk genoom inderdaad vrijwel geen ”junk-DNA” bevat zoals het </a:t>
            </a:r>
            <a:r>
              <a:rPr lang="nl-NL" sz="1800" i="1" dirty="0" err="1">
                <a:effectLst/>
                <a:latin typeface="Times New Roman" panose="02020603050405020304" pitchFamily="18" charset="0"/>
                <a:ea typeface="Times New Roman" panose="02020603050405020304" pitchFamily="18" charset="0"/>
                <a:cs typeface="Times New Roman" panose="02020603050405020304" pitchFamily="18" charset="0"/>
              </a:rPr>
              <a:t>ENCODEproject</a:t>
            </a:r>
            <a:r>
              <a:rPr lang="nl-NL" sz="1800" i="1" dirty="0">
                <a:effectLst/>
                <a:latin typeface="Times New Roman" panose="02020603050405020304" pitchFamily="18" charset="0"/>
                <a:ea typeface="Times New Roman" panose="02020603050405020304" pitchFamily="18" charset="0"/>
                <a:cs typeface="Times New Roman" panose="02020603050405020304" pitchFamily="18" charset="0"/>
              </a:rPr>
              <a:t> suggereert, een lang en ongeregeld evolutionair proces geen verklaring biedt voor het bestaan van het menselijk genoom.</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Vrij vertaald: als ENCODE gelijk heeft, is evolutie onjuist. Nu fase 3 is voltooid, kunnen we niet anders dan de enige logische conclusie trekken: de wetenschap zelf heeft Darwins theorie weerlegd.</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WAT IS ENCODE?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ENCODE is een internationaal project van enkele honderden genoomwetenschappers. De term ENCODE is een afkorting en staat voor ”</a:t>
            </a:r>
            <a:r>
              <a:rPr lang="nl-NL" sz="1800" b="1" dirty="0" err="1">
                <a:effectLst/>
                <a:latin typeface="Times New Roman" panose="02020603050405020304" pitchFamily="18" charset="0"/>
                <a:ea typeface="Times New Roman" panose="02020603050405020304" pitchFamily="18" charset="0"/>
                <a:cs typeface="Times New Roman" panose="02020603050405020304" pitchFamily="18" charset="0"/>
              </a:rPr>
              <a:t>ENCyclOpedie</a:t>
            </a: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 van DNA-Elementen” (”</a:t>
            </a:r>
            <a:r>
              <a:rPr lang="nl-NL" sz="1800" b="1" dirty="0" err="1">
                <a:effectLst/>
                <a:latin typeface="Times New Roman" panose="02020603050405020304" pitchFamily="18" charset="0"/>
                <a:ea typeface="Times New Roman" panose="02020603050405020304" pitchFamily="18" charset="0"/>
                <a:cs typeface="Times New Roman" panose="02020603050405020304" pitchFamily="18" charset="0"/>
              </a:rPr>
              <a:t>ENCyclOpedia</a:t>
            </a: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 of DNA </a:t>
            </a:r>
            <a:r>
              <a:rPr lang="nl-NL" sz="1800" b="1" dirty="0" err="1">
                <a:effectLst/>
                <a:latin typeface="Times New Roman" panose="02020603050405020304" pitchFamily="18" charset="0"/>
                <a:ea typeface="Times New Roman" panose="02020603050405020304" pitchFamily="18" charset="0"/>
                <a:cs typeface="Times New Roman" panose="02020603050405020304" pitchFamily="18" charset="0"/>
              </a:rPr>
              <a:t>Elements</a:t>
            </a: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 Deze afkorting geeft informatie over het doel dat ENCODE nastreeft: het bepalen (annoteren) van alle functionele elementen in het menselijk genoom.</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Het menselijk genoom bevat ongeveer 22.000 genen, stukjes erfelijke informatie die de code bevatten voor de productie van een bepaald eiwit. Van het overgrote deel van het DNA was de functie niet bekend. Het project om deze functies in kaart te brengen, ging in 2003 van start.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De identificatie van functionele elementen in het menselijk genoo07m door ENCODE wordt uitgevoerd in vier opeenvolgende fasen. De derde fase werd in juli 2020 afgerond en het tijdschrift </a:t>
            </a:r>
            <a:r>
              <a:rPr lang="nl-NL" sz="1800" i="1" dirty="0">
                <a:effectLst/>
                <a:latin typeface="Times New Roman" panose="02020603050405020304" pitchFamily="18" charset="0"/>
                <a:ea typeface="Times New Roman" panose="02020603050405020304" pitchFamily="18" charset="0"/>
                <a:cs typeface="Times New Roman" panose="02020603050405020304" pitchFamily="18" charset="0"/>
              </a:rPr>
              <a:t>Nature</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publiceerde de belangrijkste resultaten.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solidFill>
                  <a:srgbClr val="999999"/>
                </a:solidFill>
                <a:effectLst/>
                <a:latin typeface="Times New Roman" panose="02020603050405020304" pitchFamily="18" charset="0"/>
                <a:ea typeface="Times New Roman" panose="02020603050405020304" pitchFamily="18" charset="0"/>
                <a:cs typeface="Times New Roman" panose="02020603050405020304" pitchFamily="18" charset="0"/>
              </a:rPr>
              <a:t>Dit artikel is met toestemming van de auteur overgenomen uit het Reformatorisch Dagblad. De volledige bronvermelding luidt: Borger, P., 2020, </a:t>
            </a:r>
            <a:r>
              <a:rPr lang="nl-NL" sz="1800" i="1" dirty="0">
                <a:solidFill>
                  <a:srgbClr val="999999"/>
                </a:solidFill>
                <a:effectLst/>
                <a:latin typeface="Times New Roman" panose="02020603050405020304" pitchFamily="18" charset="0"/>
                <a:ea typeface="Times New Roman" panose="02020603050405020304" pitchFamily="18" charset="0"/>
                <a:cs typeface="Times New Roman" panose="02020603050405020304" pitchFamily="18" charset="0"/>
              </a:rPr>
              <a:t>Project zet evolutie op losse schroeven</a:t>
            </a:r>
            <a:r>
              <a:rPr lang="nl-NL" sz="1800" dirty="0">
                <a:solidFill>
                  <a:srgbClr val="999999"/>
                </a:solidFill>
                <a:effectLst/>
                <a:latin typeface="Times New Roman" panose="02020603050405020304" pitchFamily="18" charset="0"/>
                <a:ea typeface="Times New Roman" panose="02020603050405020304" pitchFamily="18" charset="0"/>
                <a:cs typeface="Times New Roman" panose="02020603050405020304" pitchFamily="18" charset="0"/>
              </a:rPr>
              <a:t>, Reformatorisch Dagblad 50 (156): 20-21 (</a:t>
            </a:r>
            <a:r>
              <a:rPr lang="nl-NL" sz="1800" dirty="0">
                <a:solidFill>
                  <a:srgbClr val="999999"/>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PDF</a:t>
            </a:r>
            <a:r>
              <a:rPr lang="nl-NL" sz="1800" dirty="0">
                <a:solidFill>
                  <a:srgbClr val="99999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33</a:t>
            </a:fld>
            <a:endParaRPr lang="nl-NL"/>
          </a:p>
        </p:txBody>
      </p:sp>
    </p:spTree>
    <p:extLst>
      <p:ext uri="{BB962C8B-B14F-4D97-AF65-F5344CB8AC3E}">
        <p14:creationId xmlns:p14="http://schemas.microsoft.com/office/powerpoint/2010/main" val="1826064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E3D377F-1237-4CA6-9026-0B4245E3F079}" type="slidenum">
              <a:rPr lang="nl-NL" smtClean="0"/>
              <a:t>35</a:t>
            </a:fld>
            <a:endParaRPr lang="nl-NL"/>
          </a:p>
        </p:txBody>
      </p:sp>
    </p:spTree>
    <p:extLst>
      <p:ext uri="{BB962C8B-B14F-4D97-AF65-F5344CB8AC3E}">
        <p14:creationId xmlns:p14="http://schemas.microsoft.com/office/powerpoint/2010/main" val="4237631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zie je hier?</a:t>
            </a:r>
          </a:p>
          <a:p>
            <a:r>
              <a:rPr lang="nl-NL" dirty="0"/>
              <a:t>Liefde en zorg van een vader en een moeder!   </a:t>
            </a:r>
            <a:r>
              <a:rPr lang="nl-NL" dirty="0" err="1"/>
              <a:t>God’s</a:t>
            </a:r>
            <a:r>
              <a:rPr lang="nl-NL" dirty="0"/>
              <a:t> idee!</a:t>
            </a:r>
          </a:p>
          <a:p>
            <a:r>
              <a:rPr lang="nl-NL" dirty="0"/>
              <a:t>Om te laten zien hoe God is en denkt over jou!</a:t>
            </a:r>
          </a:p>
          <a:p>
            <a:r>
              <a:rPr lang="nl-NL" dirty="0"/>
              <a:t>God laat Zijn liefde en zorg zien in heel de schepping!</a:t>
            </a:r>
          </a:p>
          <a:p>
            <a:r>
              <a:rPr lang="nl-NL" dirty="0"/>
              <a:t>Een goede kennis van mij kwam tot geloof door het volgende voorbeeld.</a:t>
            </a:r>
          </a:p>
        </p:txBody>
      </p:sp>
      <p:sp>
        <p:nvSpPr>
          <p:cNvPr id="4" name="Tijdelijke aanduiding voor dianummer 3"/>
          <p:cNvSpPr>
            <a:spLocks noGrp="1"/>
          </p:cNvSpPr>
          <p:nvPr>
            <p:ph type="sldNum" sz="quarter" idx="5"/>
          </p:nvPr>
        </p:nvSpPr>
        <p:spPr/>
        <p:txBody>
          <a:bodyPr/>
          <a:lstStyle/>
          <a:p>
            <a:fld id="{A6AF4B48-0DD1-47BF-B841-6966E724370A}" type="slidenum">
              <a:rPr lang="nl-NL" smtClean="0"/>
              <a:t>36</a:t>
            </a:fld>
            <a:endParaRPr lang="nl-NL"/>
          </a:p>
        </p:txBody>
      </p:sp>
    </p:spTree>
    <p:extLst>
      <p:ext uri="{BB962C8B-B14F-4D97-AF65-F5344CB8AC3E}">
        <p14:creationId xmlns:p14="http://schemas.microsoft.com/office/powerpoint/2010/main" val="1614788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0" b="0" i="0" u="none" strike="noStrike" cap="none" normalizeH="0" baseline="0" dirty="0">
                <a:ln>
                  <a:noFill/>
                </a:ln>
                <a:solidFill>
                  <a:srgbClr val="6D6D6D"/>
                </a:solidFill>
                <a:effectLst/>
                <a:latin typeface="TitilliumRegular"/>
              </a:rPr>
              <a:t>          </a:t>
            </a:r>
            <a:endParaRPr kumimoji="0" lang="nl-NL" altLang="nl-NL"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err="1">
                <a:ln>
                  <a:noFill/>
                </a:ln>
                <a:solidFill>
                  <a:srgbClr val="6D6D6D"/>
                </a:solidFill>
                <a:effectLst/>
                <a:latin typeface="TitilliumRegular"/>
              </a:rPr>
              <a:t>While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taking</a:t>
            </a:r>
            <a:r>
              <a:rPr kumimoji="0" lang="nl-NL" altLang="nl-NL" sz="1200" b="0" i="0" u="none" strike="noStrike" cap="none" normalizeH="0" baseline="0" dirty="0">
                <a:ln>
                  <a:noFill/>
                </a:ln>
                <a:solidFill>
                  <a:srgbClr val="6D6D6D"/>
                </a:solidFill>
                <a:effectLst/>
                <a:latin typeface="TitilliumRegular"/>
              </a:rPr>
              <a:t> a routine high-speed </a:t>
            </a:r>
            <a:r>
              <a:rPr kumimoji="0" lang="nl-NL" altLang="nl-NL" sz="1200" b="0" i="0" u="none" strike="noStrike" cap="none" normalizeH="0" baseline="0" dirty="0" err="1">
                <a:ln>
                  <a:noFill/>
                </a:ln>
                <a:solidFill>
                  <a:srgbClr val="6D6D6D"/>
                </a:solidFill>
                <a:effectLst/>
                <a:latin typeface="TitilliumRegular"/>
              </a:rPr>
              <a:t>photography</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study</a:t>
            </a:r>
            <a:r>
              <a:rPr kumimoji="0" lang="nl-NL" altLang="nl-NL" sz="1200" b="0" i="0" u="none" strike="noStrike" cap="none" normalizeH="0" baseline="0" dirty="0">
                <a:ln>
                  <a:noFill/>
                </a:ln>
                <a:solidFill>
                  <a:srgbClr val="6D6D6D"/>
                </a:solidFill>
                <a:effectLst/>
                <a:latin typeface="TitilliumRegular"/>
              </a:rPr>
              <a:t> of </a:t>
            </a:r>
            <a:r>
              <a:rPr kumimoji="0" lang="nl-NL" altLang="nl-NL" sz="1200" b="0" i="0" u="none" strike="noStrike" cap="none" normalizeH="0" baseline="0" dirty="0" err="1">
                <a:ln>
                  <a:noFill/>
                </a:ln>
                <a:solidFill>
                  <a:srgbClr val="6D6D6D"/>
                </a:solidFill>
                <a:effectLst/>
                <a:latin typeface="TitilliumRegular"/>
              </a:rPr>
              <a:t>animals</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movement</a:t>
            </a:r>
            <a:r>
              <a:rPr kumimoji="0" lang="nl-NL" altLang="nl-NL" sz="1200" b="0" i="0" u="none" strike="noStrike" cap="none" normalizeH="0" baseline="0" dirty="0">
                <a:ln>
                  <a:noFill/>
                </a:ln>
                <a:solidFill>
                  <a:srgbClr val="6D6D6D"/>
                </a:solidFill>
                <a:effectLst/>
                <a:latin typeface="TitilliumRegular"/>
              </a:rPr>
              <a:t> at Cambridge University, </a:t>
            </a:r>
            <a:r>
              <a:rPr kumimoji="0" lang="nl-NL" altLang="nl-NL" sz="1200" b="0" i="0" u="none" strike="noStrike" cap="none" normalizeH="0" baseline="0" dirty="0" err="1">
                <a:ln>
                  <a:noFill/>
                </a:ln>
                <a:solidFill>
                  <a:srgbClr val="6D6D6D"/>
                </a:solidFill>
                <a:effectLst/>
                <a:latin typeface="TitilliumRegular"/>
              </a:rPr>
              <a:t>scientists</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noticed</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something</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strange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about</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locomotive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processes</a:t>
            </a:r>
            <a:r>
              <a:rPr kumimoji="0" lang="nl-NL" altLang="nl-NL" sz="1200" b="0" i="0" u="none" strike="noStrike" cap="none" normalizeH="0" baseline="0" dirty="0">
                <a:ln>
                  <a:noFill/>
                </a:ln>
                <a:solidFill>
                  <a:srgbClr val="6D6D6D"/>
                </a:solidFill>
                <a:effectLst/>
                <a:latin typeface="TitilliumRegular"/>
              </a:rPr>
              <a:t> of members of </a:t>
            </a:r>
            <a:r>
              <a:rPr kumimoji="0" lang="nl-NL" altLang="nl-NL" sz="1200" b="0" i="0" u="none" strike="noStrike" cap="none" normalizeH="0" baseline="0" dirty="0" err="1">
                <a:ln>
                  <a:noFill/>
                </a:ln>
                <a:solidFill>
                  <a:srgbClr val="6D6D6D"/>
                </a:solidFill>
                <a:effectLst/>
                <a:latin typeface="TitilliumRegular"/>
              </a:rPr>
              <a:t>the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1" u="none" strike="noStrike" cap="none" normalizeH="0" baseline="0" dirty="0" err="1">
                <a:ln>
                  <a:noFill/>
                </a:ln>
                <a:solidFill>
                  <a:srgbClr val="6D6D6D"/>
                </a:solidFill>
                <a:effectLst/>
                <a:latin typeface="inherit"/>
              </a:rPr>
              <a:t>Issus</a:t>
            </a:r>
            <a:r>
              <a:rPr kumimoji="0" lang="nl-NL" altLang="nl-NL" sz="1200" b="0" i="0" u="none" strike="noStrike" cap="none" normalizeH="0" baseline="0" dirty="0">
                <a:ln>
                  <a:noFill/>
                </a:ln>
                <a:solidFill>
                  <a:srgbClr val="6D6D6D"/>
                </a:solidFill>
                <a:effectLst/>
                <a:latin typeface="TitilliumRegular"/>
              </a:rPr>
              <a:t> genus: </a:t>
            </a:r>
            <a:r>
              <a:rPr kumimoji="0" lang="nl-NL" altLang="nl-NL" sz="1200" b="0" i="0" u="none" strike="noStrike" cap="none" normalizeH="0" baseline="0" dirty="0" err="1">
                <a:ln>
                  <a:noFill/>
                </a:ln>
                <a:solidFill>
                  <a:srgbClr val="6D6D6D"/>
                </a:solidFill>
                <a:effectLst/>
                <a:latin typeface="TitilliumRegular"/>
              </a:rPr>
              <a:t>They</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appeared</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to</a:t>
            </a:r>
            <a:r>
              <a:rPr kumimoji="0" lang="nl-NL" altLang="nl-NL" sz="1200" b="0" i="0" u="none" strike="noStrike" cap="none" normalizeH="0" baseline="0" dirty="0">
                <a:ln>
                  <a:noFill/>
                </a:ln>
                <a:solidFill>
                  <a:srgbClr val="6D6D6D"/>
                </a:solidFill>
                <a:effectLst/>
                <a:latin typeface="TitilliumRegular"/>
              </a:rPr>
              <a:t> have </a:t>
            </a:r>
            <a:r>
              <a:rPr kumimoji="0" lang="nl-NL" altLang="nl-NL" sz="1200" b="0" i="0" u="none" strike="noStrike" cap="none" normalizeH="0" baseline="0" dirty="0" err="1">
                <a:ln>
                  <a:noFill/>
                </a:ln>
                <a:solidFill>
                  <a:srgbClr val="D24D33"/>
                </a:solidFill>
                <a:effectLst/>
                <a:latin typeface="TitilliumRegular"/>
                <a:hlinkClick r:id="rId3"/>
              </a:rPr>
              <a:t>gears</a:t>
            </a:r>
            <a:r>
              <a:rPr kumimoji="0" lang="nl-NL" altLang="nl-NL" sz="1200" b="0" i="0" u="none" strike="noStrike" cap="none" normalizeH="0" baseline="0" dirty="0">
                <a:ln>
                  <a:noFill/>
                </a:ln>
                <a:solidFill>
                  <a:srgbClr val="D24D33"/>
                </a:solidFill>
                <a:effectLst/>
                <a:latin typeface="TitilliumRegular"/>
                <a:hlinkClick r:id="rId3"/>
              </a:rPr>
              <a:t> </a:t>
            </a:r>
            <a:r>
              <a:rPr kumimoji="0" lang="nl-NL" altLang="nl-NL" sz="1200" b="0" i="0" u="none" strike="noStrike" cap="none" normalizeH="0" baseline="0" dirty="0" err="1">
                <a:ln>
                  <a:noFill/>
                </a:ln>
                <a:solidFill>
                  <a:srgbClr val="D24D33"/>
                </a:solidFill>
                <a:effectLst/>
                <a:latin typeface="TitilliumRegular"/>
                <a:hlinkClick r:id="rId3"/>
              </a:rPr>
              <a:t>attached</a:t>
            </a:r>
            <a:r>
              <a:rPr kumimoji="0" lang="nl-NL" altLang="nl-NL" sz="1200" b="0" i="0" u="none" strike="noStrike" cap="none" normalizeH="0" baseline="0" dirty="0">
                <a:ln>
                  <a:noFill/>
                </a:ln>
                <a:solidFill>
                  <a:srgbClr val="D24D33"/>
                </a:solidFill>
                <a:effectLst/>
                <a:latin typeface="TitilliumRegular"/>
                <a:hlinkClick r:id="rId3"/>
              </a:rPr>
              <a:t> </a:t>
            </a:r>
            <a:r>
              <a:rPr kumimoji="0" lang="nl-NL" altLang="nl-NL" sz="1200" b="0" i="0" u="none" strike="noStrike" cap="none" normalizeH="0" baseline="0" dirty="0" err="1">
                <a:ln>
                  <a:noFill/>
                </a:ln>
                <a:solidFill>
                  <a:srgbClr val="D24D33"/>
                </a:solidFill>
                <a:effectLst/>
                <a:latin typeface="TitilliumRegular"/>
                <a:hlinkClick r:id="rId3"/>
              </a:rPr>
              <a:t>to</a:t>
            </a:r>
            <a:r>
              <a:rPr kumimoji="0" lang="nl-NL" altLang="nl-NL" sz="1200" b="0" i="0" u="none" strike="noStrike" cap="none" normalizeH="0" baseline="0" dirty="0">
                <a:ln>
                  <a:noFill/>
                </a:ln>
                <a:solidFill>
                  <a:srgbClr val="D24D33"/>
                </a:solidFill>
                <a:effectLst/>
                <a:latin typeface="TitilliumRegular"/>
                <a:hlinkClick r:id="rId3"/>
              </a:rPr>
              <a:t> </a:t>
            </a:r>
            <a:r>
              <a:rPr kumimoji="0" lang="nl-NL" altLang="nl-NL" sz="1200" b="0" i="0" u="none" strike="noStrike" cap="none" normalizeH="0" baseline="0" dirty="0" err="1">
                <a:ln>
                  <a:noFill/>
                </a:ln>
                <a:solidFill>
                  <a:srgbClr val="D24D33"/>
                </a:solidFill>
                <a:effectLst/>
                <a:latin typeface="TitilliumRegular"/>
                <a:hlinkClick r:id="rId3"/>
              </a:rPr>
              <a:t>their</a:t>
            </a:r>
            <a:r>
              <a:rPr kumimoji="0" lang="nl-NL" altLang="nl-NL" sz="1200" b="0" i="0" u="none" strike="noStrike" cap="none" normalizeH="0" baseline="0" dirty="0">
                <a:ln>
                  <a:noFill/>
                </a:ln>
                <a:solidFill>
                  <a:srgbClr val="D24D33"/>
                </a:solidFill>
                <a:effectLst/>
                <a:latin typeface="TitilliumRegular"/>
                <a:hlinkClick r:id="rId3"/>
              </a:rPr>
              <a:t> </a:t>
            </a:r>
            <a:r>
              <a:rPr kumimoji="0" lang="nl-NL" altLang="nl-NL" sz="1200" b="0" i="0" u="none" strike="noStrike" cap="none" normalizeH="0" baseline="0" dirty="0" err="1">
                <a:ln>
                  <a:noFill/>
                </a:ln>
                <a:solidFill>
                  <a:srgbClr val="D24D33"/>
                </a:solidFill>
                <a:effectLst/>
                <a:latin typeface="TitilliumRegular"/>
                <a:hlinkClick r:id="rId3"/>
              </a:rPr>
              <a:t>legs</a:t>
            </a:r>
            <a:r>
              <a:rPr kumimoji="0" lang="nl-NL" altLang="nl-NL" sz="1200" b="0" i="0" u="none" strike="noStrike" cap="none" normalizeH="0" baseline="0" dirty="0">
                <a:ln>
                  <a:noFill/>
                </a:ln>
                <a:solidFill>
                  <a:srgbClr val="6D6D6D"/>
                </a:solidFill>
                <a:effectLst/>
                <a:latin typeface="TitilliumRegular"/>
              </a:rPr>
              <a:t>. On closer </a:t>
            </a:r>
            <a:r>
              <a:rPr kumimoji="0" lang="nl-NL" altLang="nl-NL" sz="1200" b="0" i="0" u="none" strike="noStrike" cap="none" normalizeH="0" baseline="0" dirty="0" err="1">
                <a:ln>
                  <a:noFill/>
                </a:ln>
                <a:solidFill>
                  <a:srgbClr val="6D6D6D"/>
                </a:solidFill>
                <a:effectLst/>
                <a:latin typeface="TitilliumRegular"/>
              </a:rPr>
              <a:t>inspection</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it</a:t>
            </a:r>
            <a:r>
              <a:rPr kumimoji="0" lang="nl-NL" altLang="nl-NL" sz="1200" b="0" i="0" u="none" strike="noStrike" cap="none" normalizeH="0" baseline="0" dirty="0">
                <a:ln>
                  <a:noFill/>
                </a:ln>
                <a:solidFill>
                  <a:srgbClr val="6D6D6D"/>
                </a:solidFill>
                <a:effectLst/>
                <a:latin typeface="TitilliumRegular"/>
              </a:rPr>
              <a:t> was </a:t>
            </a:r>
            <a:r>
              <a:rPr kumimoji="0" lang="nl-NL" altLang="nl-NL" sz="1200" b="0" i="0" u="none" strike="noStrike" cap="none" normalizeH="0" baseline="0" dirty="0" err="1">
                <a:ln>
                  <a:noFill/>
                </a:ln>
                <a:solidFill>
                  <a:srgbClr val="6D6D6D"/>
                </a:solidFill>
                <a:effectLst/>
                <a:latin typeface="TitilliumRegular"/>
              </a:rPr>
              <a:t>discovered</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that</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this</a:t>
            </a:r>
            <a:r>
              <a:rPr kumimoji="0" lang="nl-NL" altLang="nl-NL" sz="1200" b="0" i="0" u="none" strike="noStrike" cap="none" normalizeH="0" baseline="0" dirty="0">
                <a:ln>
                  <a:noFill/>
                </a:ln>
                <a:solidFill>
                  <a:srgbClr val="6D6D6D"/>
                </a:solidFill>
                <a:effectLst/>
                <a:latin typeface="TitilliumRegular"/>
              </a:rPr>
              <a:t> was </a:t>
            </a:r>
            <a:r>
              <a:rPr kumimoji="0" lang="nl-NL" altLang="nl-NL" sz="1200" b="0" i="0" u="none" strike="noStrike" cap="none" normalizeH="0" baseline="0" dirty="0" err="1">
                <a:ln>
                  <a:noFill/>
                </a:ln>
                <a:solidFill>
                  <a:srgbClr val="6D6D6D"/>
                </a:solidFill>
                <a:effectLst/>
                <a:latin typeface="TitilliumRegular"/>
              </a:rPr>
              <a:t>the</a:t>
            </a:r>
            <a:r>
              <a:rPr kumimoji="0" lang="nl-NL" altLang="nl-NL" sz="1200" b="0" i="0" u="none" strike="noStrike" cap="none" normalizeH="0" baseline="0" dirty="0">
                <a:ln>
                  <a:noFill/>
                </a:ln>
                <a:solidFill>
                  <a:srgbClr val="6D6D6D"/>
                </a:solidFill>
                <a:effectLst/>
                <a:latin typeface="TitilliumRegular"/>
              </a:rPr>
              <a:t> case, </a:t>
            </a:r>
            <a:r>
              <a:rPr kumimoji="0" lang="nl-NL" altLang="nl-NL" sz="1200" b="0" i="0" u="none" strike="noStrike" cap="none" normalizeH="0" baseline="0" dirty="0" err="1">
                <a:ln>
                  <a:noFill/>
                </a:ln>
                <a:solidFill>
                  <a:srgbClr val="6D6D6D"/>
                </a:solidFill>
                <a:effectLst/>
                <a:latin typeface="TitilliumRegular"/>
              </a:rPr>
              <a:t>marking</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the</a:t>
            </a:r>
            <a:r>
              <a:rPr kumimoji="0" lang="nl-NL" altLang="nl-NL" sz="1200" b="0" i="0" u="none" strike="noStrike" cap="none" normalizeH="0" baseline="0" dirty="0">
                <a:ln>
                  <a:noFill/>
                </a:ln>
                <a:solidFill>
                  <a:srgbClr val="6D6D6D"/>
                </a:solidFill>
                <a:effectLst/>
                <a:latin typeface="TitilliumRegular"/>
              </a:rPr>
              <a:t> first </a:t>
            </a:r>
            <a:r>
              <a:rPr kumimoji="0" lang="nl-NL" altLang="nl-NL" sz="1200" b="0" i="0" u="none" strike="noStrike" cap="none" normalizeH="0" baseline="0" dirty="0" err="1">
                <a:ln>
                  <a:noFill/>
                </a:ln>
                <a:solidFill>
                  <a:srgbClr val="6D6D6D"/>
                </a:solidFill>
                <a:effectLst/>
                <a:latin typeface="TitilliumRegular"/>
              </a:rPr>
              <a:t>known</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instance</a:t>
            </a:r>
            <a:r>
              <a:rPr kumimoji="0" lang="nl-NL" altLang="nl-NL" sz="1200" b="0" i="0" u="none" strike="noStrike" cap="none" normalizeH="0" baseline="0" dirty="0">
                <a:ln>
                  <a:noFill/>
                </a:ln>
                <a:solidFill>
                  <a:srgbClr val="6D6D6D"/>
                </a:solidFill>
                <a:effectLst/>
                <a:latin typeface="TitilliumRegular"/>
              </a:rPr>
              <a:t> of </a:t>
            </a:r>
            <a:r>
              <a:rPr kumimoji="0" lang="nl-NL" altLang="nl-NL" sz="1200" b="0" i="0" u="none" strike="noStrike" cap="none" normalizeH="0" baseline="0" dirty="0" err="1">
                <a:ln>
                  <a:noFill/>
                </a:ln>
                <a:solidFill>
                  <a:srgbClr val="6D6D6D"/>
                </a:solidFill>
                <a:effectLst/>
                <a:latin typeface="TitilliumRegular"/>
              </a:rPr>
              <a:t>mechanical</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gears</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being</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used</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by</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animals</a:t>
            </a:r>
            <a:r>
              <a:rPr kumimoji="0" lang="nl-NL" altLang="nl-NL" sz="1200" b="0" i="0" u="none" strike="noStrike" cap="none" normalizeH="0" baseline="0" dirty="0">
                <a:ln>
                  <a:noFill/>
                </a:ln>
                <a:solidFill>
                  <a:srgbClr val="6D6D6D"/>
                </a:solidFill>
                <a:effectLst/>
                <a:latin typeface="TitilliumRegular"/>
              </a:rPr>
              <a:t>.</a:t>
            </a:r>
            <a:endParaRPr kumimoji="0" lang="nl-NL" altLang="nl-NL"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err="1">
                <a:ln>
                  <a:noFill/>
                </a:ln>
                <a:solidFill>
                  <a:srgbClr val="6D6D6D"/>
                </a:solidFill>
                <a:effectLst/>
                <a:latin typeface="TitilliumRegular"/>
              </a:rPr>
              <a:t>Used</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to</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synchronize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movements</a:t>
            </a:r>
            <a:r>
              <a:rPr kumimoji="0" lang="nl-NL" altLang="nl-NL" sz="1200" b="0" i="0" u="none" strike="noStrike" cap="none" normalizeH="0" baseline="0" dirty="0">
                <a:ln>
                  <a:noFill/>
                </a:ln>
                <a:solidFill>
                  <a:srgbClr val="6D6D6D"/>
                </a:solidFill>
                <a:effectLst/>
                <a:latin typeface="TitilliumRegular"/>
              </a:rPr>
              <a:t> of </a:t>
            </a:r>
            <a:r>
              <a:rPr kumimoji="0" lang="nl-NL" altLang="nl-NL" sz="1200" b="0" i="0" u="none" strike="noStrike" cap="none" normalizeH="0" baseline="0" dirty="0" err="1">
                <a:ln>
                  <a:noFill/>
                </a:ln>
                <a:solidFill>
                  <a:srgbClr val="6D6D6D"/>
                </a:solidFill>
                <a:effectLst/>
                <a:latin typeface="TitilliumRegular"/>
              </a:rPr>
              <a:t>the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creatures</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legs</a:t>
            </a:r>
            <a:r>
              <a:rPr kumimoji="0" lang="nl-NL" altLang="nl-NL" sz="1200" b="0" i="0" u="none" strike="noStrike" cap="none" normalizeH="0" baseline="0" dirty="0">
                <a:ln>
                  <a:noFill/>
                </a:ln>
                <a:solidFill>
                  <a:srgbClr val="6D6D6D"/>
                </a:solidFill>
                <a:effectLst/>
                <a:latin typeface="TitilliumRegular"/>
              </a:rPr>
              <a:t>, these </a:t>
            </a:r>
            <a:r>
              <a:rPr kumimoji="0" lang="nl-NL" altLang="nl-NL" sz="1200" b="0" i="0" u="none" strike="noStrike" cap="none" normalizeH="0" baseline="0" dirty="0" err="1">
                <a:ln>
                  <a:noFill/>
                </a:ln>
                <a:solidFill>
                  <a:srgbClr val="6D6D6D"/>
                </a:solidFill>
                <a:effectLst/>
                <a:latin typeface="TitilliumRegular"/>
              </a:rPr>
              <a:t>gears</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allow</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1" u="none" strike="noStrike" cap="none" normalizeH="0" baseline="0" dirty="0" err="1">
                <a:ln>
                  <a:noFill/>
                </a:ln>
                <a:solidFill>
                  <a:srgbClr val="6D6D6D"/>
                </a:solidFill>
                <a:effectLst/>
                <a:latin typeface="inherit"/>
              </a:rPr>
              <a:t>Issus</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to</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jump</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with</a:t>
            </a:r>
            <a:r>
              <a:rPr kumimoji="0" lang="nl-NL" altLang="nl-NL" sz="1200" b="0" i="0" u="none" strike="noStrike" cap="none" normalizeH="0" baseline="0" dirty="0">
                <a:ln>
                  <a:noFill/>
                </a:ln>
                <a:solidFill>
                  <a:srgbClr val="6D6D6D"/>
                </a:solidFill>
                <a:effectLst/>
                <a:latin typeface="TitilliumRegular"/>
              </a:rPr>
              <a:t> pinpoint </a:t>
            </a:r>
            <a:r>
              <a:rPr kumimoji="0" lang="nl-NL" altLang="nl-NL" sz="1200" b="0" i="0" u="none" strike="noStrike" cap="none" normalizeH="0" baseline="0" dirty="0" err="1">
                <a:ln>
                  <a:noFill/>
                </a:ln>
                <a:solidFill>
                  <a:srgbClr val="6D6D6D"/>
                </a:solidFill>
                <a:effectLst/>
                <a:latin typeface="TitilliumRegular"/>
              </a:rPr>
              <a:t>accuracy</a:t>
            </a:r>
            <a:r>
              <a:rPr kumimoji="0" lang="nl-NL" altLang="nl-NL" sz="1200" b="0" i="0" u="none" strike="noStrike" cap="none" normalizeH="0" baseline="0" dirty="0">
                <a:ln>
                  <a:noFill/>
                </a:ln>
                <a:solidFill>
                  <a:srgbClr val="6D6D6D"/>
                </a:solidFill>
                <a:effectLst/>
                <a:latin typeface="TitilliumRegular"/>
              </a:rPr>
              <a:t> at </a:t>
            </a:r>
            <a:r>
              <a:rPr kumimoji="0" lang="nl-NL" altLang="nl-NL" sz="1200" b="0" i="0" u="none" strike="noStrike" cap="none" normalizeH="0" baseline="0" dirty="0" err="1">
                <a:ln>
                  <a:noFill/>
                </a:ln>
                <a:solidFill>
                  <a:srgbClr val="6D6D6D"/>
                </a:solidFill>
                <a:effectLst/>
                <a:latin typeface="TitilliumRegular"/>
              </a:rPr>
              <a:t>the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extraordinary</a:t>
            </a:r>
            <a:r>
              <a:rPr kumimoji="0" lang="nl-NL" altLang="nl-NL" sz="1200" b="0" i="0" u="none" strike="noStrike" cap="none" normalizeH="0" baseline="0" dirty="0">
                <a:ln>
                  <a:noFill/>
                </a:ln>
                <a:solidFill>
                  <a:srgbClr val="6D6D6D"/>
                </a:solidFill>
                <a:effectLst/>
                <a:latin typeface="TitilliumRegular"/>
              </a:rPr>
              <a:t> speed of 13 kilometers per </a:t>
            </a:r>
            <a:r>
              <a:rPr kumimoji="0" lang="nl-NL" altLang="nl-NL" sz="1200" b="0" i="0" u="none" strike="noStrike" cap="none" normalizeH="0" baseline="0" dirty="0" err="1">
                <a:ln>
                  <a:noFill/>
                </a:ln>
                <a:solidFill>
                  <a:srgbClr val="6D6D6D"/>
                </a:solidFill>
                <a:effectLst/>
                <a:latin typeface="TitilliumRegular"/>
              </a:rPr>
              <a:t>hour</a:t>
            </a:r>
            <a:r>
              <a:rPr kumimoji="0" lang="nl-NL" altLang="nl-NL" sz="1200" b="0" i="0" u="none" strike="noStrike" cap="none" normalizeH="0" baseline="0" dirty="0">
                <a:ln>
                  <a:noFill/>
                </a:ln>
                <a:solidFill>
                  <a:srgbClr val="6D6D6D"/>
                </a:solidFill>
                <a:effectLst/>
                <a:latin typeface="TitilliumRegular"/>
              </a:rPr>
              <a:t> (8 </a:t>
            </a:r>
            <a:r>
              <a:rPr kumimoji="0" lang="nl-NL" altLang="nl-NL" sz="1200" b="0" i="0" u="none" strike="noStrike" cap="none" normalizeH="0" baseline="0" dirty="0" err="1">
                <a:ln>
                  <a:noFill/>
                </a:ln>
                <a:solidFill>
                  <a:srgbClr val="6D6D6D"/>
                </a:solidFill>
                <a:effectLst/>
                <a:latin typeface="TitilliumRegular"/>
              </a:rPr>
              <a:t>mph</a:t>
            </a:r>
            <a:r>
              <a:rPr kumimoji="0" lang="nl-NL" altLang="nl-NL" sz="1200" b="0" i="0" u="none" strike="noStrike" cap="none" normalizeH="0" baseline="0" dirty="0">
                <a:ln>
                  <a:noFill/>
                </a:ln>
                <a:solidFill>
                  <a:srgbClr val="6D6D6D"/>
                </a:solidFill>
                <a:effectLst/>
                <a:latin typeface="TitilliumRegular"/>
              </a:rPr>
              <a:t>) in </a:t>
            </a:r>
            <a:r>
              <a:rPr kumimoji="0" lang="nl-NL" altLang="nl-NL" sz="1200" b="0" i="0" u="none" strike="noStrike" cap="none" normalizeH="0" baseline="0" dirty="0" err="1">
                <a:ln>
                  <a:noFill/>
                </a:ln>
                <a:solidFill>
                  <a:srgbClr val="6D6D6D"/>
                </a:solidFill>
                <a:effectLst/>
                <a:latin typeface="TitilliumRegular"/>
              </a:rPr>
              <a:t>under</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two</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seconds</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Although</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that</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might</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not</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seem</a:t>
            </a:r>
            <a:r>
              <a:rPr kumimoji="0" lang="nl-NL" altLang="nl-NL" sz="1200" b="0" i="0" u="none" strike="noStrike" cap="none" normalizeH="0" baseline="0" dirty="0">
                <a:ln>
                  <a:noFill/>
                </a:ln>
                <a:solidFill>
                  <a:srgbClr val="6D6D6D"/>
                </a:solidFill>
                <a:effectLst/>
                <a:latin typeface="TitilliumRegular"/>
              </a:rPr>
              <a:t> like </a:t>
            </a:r>
            <a:r>
              <a:rPr kumimoji="0" lang="nl-NL" altLang="nl-NL" sz="1200" b="0" i="0" u="none" strike="noStrike" cap="none" normalizeH="0" baseline="0" dirty="0" err="1">
                <a:ln>
                  <a:noFill/>
                </a:ln>
                <a:solidFill>
                  <a:srgbClr val="6D6D6D"/>
                </a:solidFill>
                <a:effectLst/>
                <a:latin typeface="TitilliumRegular"/>
              </a:rPr>
              <a:t>much</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to</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us</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when</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you</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consider</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that</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1" u="none" strike="noStrike" cap="none" normalizeH="0" baseline="0" dirty="0" err="1">
                <a:ln>
                  <a:noFill/>
                </a:ln>
                <a:solidFill>
                  <a:srgbClr val="6D6D6D"/>
                </a:solidFill>
                <a:effectLst/>
                <a:latin typeface="inherit"/>
              </a:rPr>
              <a:t>Issus</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commonly</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grows</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to</a:t>
            </a:r>
            <a:r>
              <a:rPr kumimoji="0" lang="nl-NL" altLang="nl-NL" sz="1200" b="0" i="0" u="none" strike="noStrike" cap="none" normalizeH="0" baseline="0" dirty="0">
                <a:ln>
                  <a:noFill/>
                </a:ln>
                <a:solidFill>
                  <a:srgbClr val="6D6D6D"/>
                </a:solidFill>
                <a:effectLst/>
                <a:latin typeface="TitilliumRegular"/>
              </a:rPr>
              <a:t> 2.5 millimeters (0.1 in), </a:t>
            </a:r>
            <a:r>
              <a:rPr kumimoji="0" lang="nl-NL" altLang="nl-NL" sz="1200" b="0" i="0" u="none" strike="noStrike" cap="none" normalizeH="0" baseline="0" dirty="0" err="1">
                <a:ln>
                  <a:noFill/>
                </a:ln>
                <a:solidFill>
                  <a:srgbClr val="6D6D6D"/>
                </a:solidFill>
                <a:effectLst/>
                <a:latin typeface="TitilliumRegular"/>
              </a:rPr>
              <a:t>it’s</a:t>
            </a:r>
            <a:r>
              <a:rPr kumimoji="0" lang="nl-NL" altLang="nl-NL" sz="1200" b="0" i="0" u="none" strike="noStrike" cap="none" normalizeH="0" baseline="0" dirty="0">
                <a:ln>
                  <a:noFill/>
                </a:ln>
                <a:solidFill>
                  <a:srgbClr val="6D6D6D"/>
                </a:solidFill>
                <a:effectLst/>
                <a:latin typeface="TitilliumRegular"/>
              </a:rPr>
              <a:t> a level of </a:t>
            </a:r>
            <a:r>
              <a:rPr kumimoji="0" lang="nl-NL" altLang="nl-NL" sz="1200" b="0" i="0" u="none" strike="noStrike" cap="none" normalizeH="0" baseline="0" dirty="0" err="1">
                <a:ln>
                  <a:noFill/>
                </a:ln>
                <a:solidFill>
                  <a:srgbClr val="6D6D6D"/>
                </a:solidFill>
                <a:effectLst/>
                <a:latin typeface="TitilliumRegular"/>
              </a:rPr>
              <a:t>acceleration</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relative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to</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their</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size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that</a:t>
            </a:r>
            <a:r>
              <a:rPr kumimoji="0" lang="nl-NL" altLang="nl-NL" sz="1200" b="0" i="0" u="none" strike="noStrike" cap="none" normalizeH="0" baseline="0" dirty="0">
                <a:ln>
                  <a:noFill/>
                </a:ln>
                <a:solidFill>
                  <a:srgbClr val="6D6D6D"/>
                </a:solidFill>
                <a:effectLst/>
                <a:latin typeface="TitilliumRegular"/>
              </a:rPr>
              <a:t> we </a:t>
            </a:r>
            <a:r>
              <a:rPr kumimoji="0" lang="nl-NL" altLang="nl-NL" sz="1200" b="0" i="0" u="none" strike="noStrike" cap="none" normalizeH="0" baseline="0" dirty="0" err="1">
                <a:ln>
                  <a:noFill/>
                </a:ln>
                <a:solidFill>
                  <a:srgbClr val="6D6D6D"/>
                </a:solidFill>
                <a:effectLst/>
                <a:latin typeface="TitilliumRegular"/>
              </a:rPr>
              <a:t>humans</a:t>
            </a:r>
            <a:r>
              <a:rPr kumimoji="0" lang="nl-NL" altLang="nl-NL" sz="1200" b="0" i="0" u="none" strike="noStrike" cap="none" normalizeH="0" baseline="0" dirty="0">
                <a:ln>
                  <a:noFill/>
                </a:ln>
                <a:solidFill>
                  <a:srgbClr val="6D6D6D"/>
                </a:solidFill>
                <a:effectLst/>
                <a:latin typeface="TitilliumRegular"/>
              </a:rPr>
              <a:t> are </a:t>
            </a:r>
            <a:r>
              <a:rPr kumimoji="0" lang="nl-NL" altLang="nl-NL" sz="1200" b="0" i="0" u="none" strike="noStrike" cap="none" normalizeH="0" baseline="0" dirty="0" err="1">
                <a:ln>
                  <a:noFill/>
                </a:ln>
                <a:solidFill>
                  <a:srgbClr val="6D6D6D"/>
                </a:solidFill>
                <a:effectLst/>
                <a:latin typeface="TitilliumRegular"/>
              </a:rPr>
              <a:t>entirely</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incapable</a:t>
            </a:r>
            <a:r>
              <a:rPr kumimoji="0" lang="nl-NL" altLang="nl-NL" sz="1200" b="0" i="0" u="none" strike="noStrike" cap="none" normalizeH="0" baseline="0" dirty="0">
                <a:ln>
                  <a:noFill/>
                </a:ln>
                <a:solidFill>
                  <a:srgbClr val="6D6D6D"/>
                </a:solidFill>
                <a:effectLst/>
                <a:latin typeface="TitilliumRegular"/>
              </a:rPr>
              <a:t>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err="1">
                <a:ln>
                  <a:noFill/>
                </a:ln>
                <a:solidFill>
                  <a:srgbClr val="6D6D6D"/>
                </a:solidFill>
                <a:effectLst/>
                <a:latin typeface="TitilliumRegular"/>
              </a:rPr>
              <a:t>However</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there</a:t>
            </a:r>
            <a:r>
              <a:rPr kumimoji="0" lang="nl-NL" altLang="nl-NL" sz="1200" b="0" i="0" u="none" strike="noStrike" cap="none" normalizeH="0" baseline="0" dirty="0">
                <a:ln>
                  <a:noFill/>
                </a:ln>
                <a:solidFill>
                  <a:srgbClr val="6D6D6D"/>
                </a:solidFill>
                <a:effectLst/>
                <a:latin typeface="TitilliumRegular"/>
              </a:rPr>
              <a:t> is </a:t>
            </a:r>
            <a:r>
              <a:rPr kumimoji="0" lang="nl-NL" altLang="nl-NL" sz="1200" b="0" i="0" u="none" strike="noStrike" cap="none" normalizeH="0" baseline="0" dirty="0" err="1">
                <a:ln>
                  <a:noFill/>
                </a:ln>
                <a:solidFill>
                  <a:srgbClr val="6D6D6D"/>
                </a:solidFill>
                <a:effectLst/>
                <a:latin typeface="TitilliumRegular"/>
              </a:rPr>
              <a:t>one</a:t>
            </a:r>
            <a:r>
              <a:rPr kumimoji="0" lang="nl-NL" altLang="nl-NL" sz="1200" b="0" i="0" u="none" strike="noStrike" cap="none" normalizeH="0" baseline="0" dirty="0">
                <a:ln>
                  <a:noFill/>
                </a:ln>
                <a:solidFill>
                  <a:srgbClr val="6D6D6D"/>
                </a:solidFill>
                <a:effectLst/>
                <a:latin typeface="TitilliumRegular"/>
              </a:rPr>
              <a:t> downside: These </a:t>
            </a:r>
            <a:r>
              <a:rPr kumimoji="0" lang="nl-NL" altLang="nl-NL" sz="1200" b="0" i="0" u="none" strike="noStrike" cap="none" normalizeH="0" baseline="0" dirty="0" err="1">
                <a:ln>
                  <a:noFill/>
                </a:ln>
                <a:solidFill>
                  <a:srgbClr val="6D6D6D"/>
                </a:solidFill>
                <a:effectLst/>
                <a:latin typeface="TitilliumRegular"/>
              </a:rPr>
              <a:t>gears</a:t>
            </a:r>
            <a:r>
              <a:rPr kumimoji="0" lang="nl-NL" altLang="nl-NL" sz="1200" b="0" i="0" u="none" strike="noStrike" cap="none" normalizeH="0" baseline="0" dirty="0">
                <a:ln>
                  <a:noFill/>
                </a:ln>
                <a:solidFill>
                  <a:srgbClr val="6D6D6D"/>
                </a:solidFill>
                <a:effectLst/>
                <a:latin typeface="TitilliumRegular"/>
              </a:rPr>
              <a:t> are </a:t>
            </a:r>
            <a:r>
              <a:rPr kumimoji="0" lang="nl-NL" altLang="nl-NL" sz="1200" b="0" i="0" u="none" strike="noStrike" cap="none" normalizeH="0" baseline="0" dirty="0" err="1">
                <a:ln>
                  <a:noFill/>
                </a:ln>
                <a:solidFill>
                  <a:srgbClr val="6D6D6D"/>
                </a:solidFill>
                <a:effectLst/>
                <a:latin typeface="TitilliumRegular"/>
              </a:rPr>
              <a:t>only</a:t>
            </a:r>
            <a:r>
              <a:rPr kumimoji="0" lang="nl-NL" altLang="nl-NL" sz="1200" b="0" i="0" u="none" strike="noStrike" cap="none" normalizeH="0" baseline="0" dirty="0">
                <a:ln>
                  <a:noFill/>
                </a:ln>
                <a:solidFill>
                  <a:srgbClr val="6D6D6D"/>
                </a:solidFill>
                <a:effectLst/>
                <a:latin typeface="TitilliumRegular"/>
              </a:rPr>
              <a:t> present in </a:t>
            </a:r>
            <a:r>
              <a:rPr kumimoji="0" lang="nl-NL" altLang="nl-NL" sz="1200" b="0" i="0" u="none" strike="noStrike" cap="none" normalizeH="0" baseline="0" dirty="0" err="1">
                <a:ln>
                  <a:noFill/>
                </a:ln>
                <a:solidFill>
                  <a:srgbClr val="6D6D6D"/>
                </a:solidFill>
                <a:effectLst/>
                <a:latin typeface="TitilliumRegular"/>
              </a:rPr>
              <a:t>nymph</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insects</a:t>
            </a:r>
            <a:r>
              <a:rPr kumimoji="0" lang="nl-NL" altLang="nl-NL" sz="1200" b="0" i="0" u="none" strike="noStrike" cap="none" normalizeH="0" baseline="0" dirty="0">
                <a:ln>
                  <a:noFill/>
                </a:ln>
                <a:solidFill>
                  <a:srgbClr val="6D6D6D"/>
                </a:solidFill>
                <a:effectLst/>
                <a:latin typeface="TitilliumRegular"/>
              </a:rPr>
              <a:t>, as </a:t>
            </a:r>
            <a:r>
              <a:rPr kumimoji="0" lang="nl-NL" altLang="nl-NL" sz="1200" b="0" i="0" u="none" strike="noStrike" cap="none" normalizeH="0" baseline="0" dirty="0" err="1">
                <a:ln>
                  <a:noFill/>
                </a:ln>
                <a:solidFill>
                  <a:srgbClr val="6D6D6D"/>
                </a:solidFill>
                <a:effectLst/>
                <a:latin typeface="TitilliumRegular"/>
              </a:rPr>
              <a:t>they’re</a:t>
            </a:r>
            <a:r>
              <a:rPr kumimoji="0" lang="nl-NL" altLang="nl-NL" sz="1200" b="0" i="0" u="none" strike="noStrike" cap="none" normalizeH="0" baseline="0" dirty="0">
                <a:ln>
                  <a:noFill/>
                </a:ln>
                <a:solidFill>
                  <a:srgbClr val="6D6D6D"/>
                </a:solidFill>
                <a:effectLst/>
                <a:latin typeface="TitilliumRegular"/>
              </a:rPr>
              <a:t> lost </a:t>
            </a:r>
            <a:r>
              <a:rPr kumimoji="0" lang="nl-NL" altLang="nl-NL" sz="1200" b="0" i="0" u="none" strike="noStrike" cap="none" normalizeH="0" baseline="0" dirty="0" err="1">
                <a:ln>
                  <a:noFill/>
                </a:ln>
                <a:solidFill>
                  <a:srgbClr val="6D6D6D"/>
                </a:solidFill>
                <a:effectLst/>
                <a:latin typeface="TitilliumRegular"/>
              </a:rPr>
              <a:t>during</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the</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transformation</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into</a:t>
            </a:r>
            <a:r>
              <a:rPr kumimoji="0" lang="nl-NL" altLang="nl-NL" sz="1200" b="0" i="0" u="none" strike="noStrike" cap="none" normalizeH="0" baseline="0" dirty="0">
                <a:ln>
                  <a:noFill/>
                </a:ln>
                <a:solidFill>
                  <a:srgbClr val="6D6D6D"/>
                </a:solidFill>
                <a:effectLst/>
                <a:latin typeface="TitilliumRegular"/>
              </a:rPr>
              <a:t> </a:t>
            </a:r>
            <a:r>
              <a:rPr kumimoji="0" lang="nl-NL" altLang="nl-NL" sz="1200" b="0" i="0" u="none" strike="noStrike" cap="none" normalizeH="0" baseline="0" dirty="0" err="1">
                <a:ln>
                  <a:noFill/>
                </a:ln>
                <a:solidFill>
                  <a:srgbClr val="6D6D6D"/>
                </a:solidFill>
                <a:effectLst/>
                <a:latin typeface="TitilliumRegular"/>
              </a:rPr>
              <a:t>an</a:t>
            </a:r>
            <a:r>
              <a:rPr kumimoji="0" lang="nl-NL" altLang="nl-NL" sz="1200" b="0" i="0" u="none" strike="noStrike" cap="none" normalizeH="0" baseline="0" dirty="0">
                <a:ln>
                  <a:noFill/>
                </a:ln>
                <a:solidFill>
                  <a:srgbClr val="6D6D6D"/>
                </a:solidFill>
                <a:effectLst/>
                <a:latin typeface="TitilliumRegular"/>
              </a:rPr>
              <a:t> adult. (Een soort “</a:t>
            </a:r>
            <a:r>
              <a:rPr kumimoji="0" lang="nl-NL" altLang="nl-NL" sz="1200" b="0" i="0" u="none" strike="noStrike" cap="none" normalizeH="0" baseline="0" dirty="0" err="1">
                <a:ln>
                  <a:noFill/>
                </a:ln>
                <a:solidFill>
                  <a:srgbClr val="6D6D6D"/>
                </a:solidFill>
                <a:effectLst/>
                <a:latin typeface="TitilliumRegular"/>
              </a:rPr>
              <a:t>zijjwieltjes</a:t>
            </a:r>
            <a:r>
              <a:rPr kumimoji="0" lang="nl-NL" altLang="nl-NL" sz="1200" b="0" i="0" u="none" strike="noStrike" cap="none" normalizeH="0" baseline="0" dirty="0">
                <a:ln>
                  <a:noFill/>
                </a:ln>
                <a:solidFill>
                  <a:srgbClr val="6D6D6D"/>
                </a:solidFill>
                <a:effectLst/>
                <a:latin typeface="TitilliumRegular"/>
              </a:rPr>
              <a:t>” voor kleine kinderen)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sz="1200" b="0" i="0" u="none" strike="noStrike" cap="none" normalizeH="0" baseline="0" dirty="0">
              <a:ln>
                <a:noFill/>
              </a:ln>
              <a:solidFill>
                <a:srgbClr val="6D6D6D"/>
              </a:solidFill>
              <a:effectLst/>
              <a:latin typeface="TitilliumRegular"/>
            </a:endParaRPr>
          </a:p>
          <a:p>
            <a:pPr algn="just">
              <a:spcAft>
                <a:spcPts val="1400"/>
              </a:spcAft>
            </a:pPr>
            <a:r>
              <a:rPr kumimoji="0" lang="nl-NL" sz="1200" b="0" i="0" u="none" strike="noStrike" cap="none" normalizeH="0" baseline="0" dirty="0" err="1">
                <a:ln>
                  <a:noFill/>
                </a:ln>
                <a:solidFill>
                  <a:srgbClr val="6D6D6D"/>
                </a:solidFill>
                <a:effectLst/>
                <a:latin typeface="TitilliumRegular"/>
              </a:rPr>
              <a:t>Ylva</a:t>
            </a:r>
            <a:r>
              <a:rPr kumimoji="0" lang="nl-NL" sz="1200" b="0" i="0" u="none" strike="noStrike" cap="none" normalizeH="0" baseline="0" dirty="0">
                <a:ln>
                  <a:noFill/>
                </a:ln>
                <a:solidFill>
                  <a:srgbClr val="6D6D6D"/>
                </a:solidFill>
                <a:effectLst/>
                <a:latin typeface="TitilliumRegular"/>
              </a:rPr>
              <a:t> Poelman: </a:t>
            </a:r>
            <a:r>
              <a:rPr lang="nl-NL" sz="1800" dirty="0">
                <a:solidFill>
                  <a:srgbClr val="000000"/>
                </a:solidFill>
                <a:effectLst/>
                <a:latin typeface="Arial" panose="020B0604020202020204" pitchFamily="34" charset="0"/>
                <a:ea typeface="Arial" panose="020B0604020202020204" pitchFamily="34" charset="0"/>
              </a:rPr>
              <a:t> De cicade </a:t>
            </a:r>
            <a:r>
              <a:rPr lang="nl-NL" sz="1800" i="1" dirty="0" err="1">
                <a:solidFill>
                  <a:srgbClr val="000000"/>
                </a:solidFill>
                <a:effectLst/>
                <a:latin typeface="Arial" panose="020B0604020202020204" pitchFamily="34" charset="0"/>
                <a:ea typeface="Arial" panose="020B0604020202020204" pitchFamily="34" charset="0"/>
              </a:rPr>
              <a:t>Issus</a:t>
            </a:r>
            <a:r>
              <a:rPr lang="nl-NL" sz="1800" i="1" dirty="0">
                <a:solidFill>
                  <a:srgbClr val="000000"/>
                </a:solidFill>
                <a:effectLst/>
                <a:latin typeface="Arial" panose="020B0604020202020204" pitchFamily="34" charset="0"/>
                <a:ea typeface="Arial" panose="020B0604020202020204" pitchFamily="34" charset="0"/>
              </a:rPr>
              <a:t> </a:t>
            </a:r>
            <a:r>
              <a:rPr lang="nl-NL" sz="1800" i="1" dirty="0" err="1">
                <a:solidFill>
                  <a:srgbClr val="000000"/>
                </a:solidFill>
                <a:effectLst/>
                <a:latin typeface="Arial" panose="020B0604020202020204" pitchFamily="34" charset="0"/>
                <a:ea typeface="Arial" panose="020B0604020202020204" pitchFamily="34" charset="0"/>
              </a:rPr>
              <a:t>coleoptratus</a:t>
            </a:r>
            <a:r>
              <a:rPr lang="nl-NL" sz="1800" dirty="0">
                <a:solidFill>
                  <a:srgbClr val="000000"/>
                </a:solidFill>
                <a:effectLst/>
                <a:latin typeface="Arial" panose="020B0604020202020204" pitchFamily="34" charset="0"/>
                <a:ea typeface="Arial" panose="020B0604020202020204" pitchFamily="34" charset="0"/>
              </a:rPr>
              <a:t> heeft tandwielen in zijn achterpoten. Hiermee synchroniseert het insect de beide achterpoten tijdens zijn krachtige afzet om te voorkomen dat hij gaat buitelen of tollen.</a:t>
            </a:r>
            <a:endParaRPr lang="nl-NL" sz="1800" dirty="0">
              <a:effectLst/>
              <a:latin typeface="Arial" panose="020B0604020202020204" pitchFamily="34" charset="0"/>
              <a:ea typeface="Arial" panose="020B0604020202020204" pitchFamily="34" charset="0"/>
            </a:endParaRPr>
          </a:p>
          <a:p>
            <a:pPr algn="just">
              <a:lnSpc>
                <a:spcPct val="107000"/>
              </a:lnSpc>
              <a:spcAft>
                <a:spcPts val="2800"/>
              </a:spcAft>
            </a:pPr>
            <a:r>
              <a:rPr lang="nl-NL" sz="1800" dirty="0">
                <a:solidFill>
                  <a:srgbClr val="000000"/>
                </a:solidFill>
                <a:effectLst/>
                <a:latin typeface="Times New Roman" panose="02020603050405020304" pitchFamily="18" charset="0"/>
                <a:ea typeface="Times New Roman" panose="02020603050405020304" pitchFamily="18" charset="0"/>
              </a:rPr>
              <a:t>Een piepkleine cicade blijkt al veel langer dan wij in het bezit te zijn van tandwielen. Deze ‘tandwielcicade' is een klein insect van amper zeven millimeter groot dat niet kan vliegen, maar wel een enorme sprongkracht heeft. Het beestje kan tot een meter hoog springen, meer dan 140 keer zijn lengte, en heeft hierbij een afzetsnelheid van 3 meter per seconde. Met een dergelijke sprongkracht is het belangrijk dat het insect zich met beide achterpoten tegelijk afzet, omdat het anders gaat buitelen of tollen. Tandwielen in zijn twee achterpoten grijpen vlak voor de sprong in elkaar om de poten te coördineren zodat ze tegelijkertijd afzetten. Dit stelt de cicade in staat om een perfect gesynchroniseerde sprong te maken, zonder acrobatische toeren, en die hem tot grote hoogte brengt.</a:t>
            </a:r>
            <a:endParaRPr lang="nl-NL" sz="1800" dirty="0">
              <a:effectLst/>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6AF4B48-0DD1-47BF-B841-6966E724370A}" type="slidenum">
              <a:rPr lang="nl-NL" smtClean="0"/>
              <a:t>37</a:t>
            </a:fld>
            <a:endParaRPr lang="nl-NL"/>
          </a:p>
        </p:txBody>
      </p:sp>
    </p:spTree>
    <p:extLst>
      <p:ext uri="{BB962C8B-B14F-4D97-AF65-F5344CB8AC3E}">
        <p14:creationId xmlns:p14="http://schemas.microsoft.com/office/powerpoint/2010/main" val="3056998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 is het ook met de waarheid…. Soms sta je op het verkeerde been en wil je eigenlijk niet doorhebben waar het echt over gaat. Wees eerlijk en zoek eerlijk!</a:t>
            </a:r>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4</a:t>
            </a:fld>
            <a:endParaRPr lang="nl-NL"/>
          </a:p>
        </p:txBody>
      </p:sp>
    </p:spTree>
    <p:extLst>
      <p:ext uri="{BB962C8B-B14F-4D97-AF65-F5344CB8AC3E}">
        <p14:creationId xmlns:p14="http://schemas.microsoft.com/office/powerpoint/2010/main" val="3081771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40</a:t>
            </a:fld>
            <a:endParaRPr lang="nl-NL"/>
          </a:p>
        </p:txBody>
      </p:sp>
    </p:spTree>
    <p:extLst>
      <p:ext uri="{BB962C8B-B14F-4D97-AF65-F5344CB8AC3E}">
        <p14:creationId xmlns:p14="http://schemas.microsoft.com/office/powerpoint/2010/main" val="1163536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e-IL" dirty="0"/>
              <a:t>0571 אמת ‘</a:t>
            </a:r>
            <a:r>
              <a:rPr lang="nl-NL" dirty="0" err="1"/>
              <a:t>emeth</a:t>
            </a:r>
            <a:r>
              <a:rPr lang="nl-NL" dirty="0"/>
              <a:t>,    </a:t>
            </a:r>
            <a:r>
              <a:rPr lang="nl-NL" dirty="0" err="1"/>
              <a:t>zn</a:t>
            </a:r>
            <a:r>
              <a:rPr lang="nl-NL" dirty="0"/>
              <a:t>  </a:t>
            </a:r>
          </a:p>
          <a:p>
            <a:r>
              <a:rPr lang="nl-NL" dirty="0"/>
              <a:t>samengetrokken van 0539 TWOT-116k </a:t>
            </a:r>
          </a:p>
          <a:p>
            <a:r>
              <a:rPr lang="nl-NL" dirty="0"/>
              <a:t>AV  - </a:t>
            </a:r>
            <a:r>
              <a:rPr lang="nl-NL" dirty="0" err="1"/>
              <a:t>truth</a:t>
            </a:r>
            <a:r>
              <a:rPr lang="nl-NL" dirty="0"/>
              <a:t> 92, </a:t>
            </a:r>
            <a:r>
              <a:rPr lang="nl-NL" dirty="0" err="1"/>
              <a:t>true</a:t>
            </a:r>
            <a:r>
              <a:rPr lang="nl-NL" dirty="0"/>
              <a:t> 18, </a:t>
            </a:r>
            <a:r>
              <a:rPr lang="nl-NL" dirty="0" err="1"/>
              <a:t>truly</a:t>
            </a:r>
            <a:r>
              <a:rPr lang="nl-NL" dirty="0"/>
              <a:t> 7, right 3, </a:t>
            </a:r>
            <a:r>
              <a:rPr lang="nl-NL" dirty="0" err="1"/>
              <a:t>faithfully</a:t>
            </a:r>
            <a:r>
              <a:rPr lang="nl-NL" dirty="0"/>
              <a:t> 2, </a:t>
            </a:r>
            <a:r>
              <a:rPr lang="nl-NL" dirty="0" err="1"/>
              <a:t>assured</a:t>
            </a:r>
            <a:r>
              <a:rPr lang="nl-NL" dirty="0"/>
              <a:t> 1, </a:t>
            </a:r>
            <a:r>
              <a:rPr lang="nl-NL" dirty="0" err="1"/>
              <a:t>assuredly</a:t>
            </a:r>
            <a:r>
              <a:rPr lang="nl-NL" dirty="0"/>
              <a:t> 1, establishment 1, </a:t>
            </a:r>
            <a:r>
              <a:rPr lang="nl-NL" dirty="0" err="1"/>
              <a:t>faithful</a:t>
            </a:r>
            <a:r>
              <a:rPr lang="nl-NL" dirty="0"/>
              <a:t> 1, </a:t>
            </a:r>
            <a:r>
              <a:rPr lang="nl-NL" dirty="0" err="1"/>
              <a:t>sure</a:t>
            </a:r>
            <a:r>
              <a:rPr lang="nl-NL" dirty="0"/>
              <a:t> 1, </a:t>
            </a:r>
            <a:r>
              <a:rPr lang="nl-NL" dirty="0" err="1"/>
              <a:t>verity</a:t>
            </a:r>
            <a:r>
              <a:rPr lang="nl-NL" dirty="0"/>
              <a:t> 1; 127 </a:t>
            </a:r>
          </a:p>
          <a:p>
            <a:r>
              <a:rPr lang="nl-NL" dirty="0" err="1"/>
              <a:t>StV</a:t>
            </a:r>
            <a:r>
              <a:rPr lang="nl-NL" dirty="0"/>
              <a:t>-waarheid 84, trouw 17, waarachtig 9, trouwelijk 4, waar(teken) 2, getrouw 2, getrouwheid 2, getrouwelijk 1, recht 1, </a:t>
            </a:r>
            <a:r>
              <a:rPr lang="nl-NL" dirty="0" err="1"/>
              <a:t>oprechtelijk</a:t>
            </a:r>
            <a:r>
              <a:rPr lang="nl-NL" dirty="0"/>
              <a:t> 1, </a:t>
            </a:r>
            <a:r>
              <a:rPr lang="nl-NL" dirty="0" err="1"/>
              <a:t>waarachtiglijk</a:t>
            </a:r>
            <a:r>
              <a:rPr lang="nl-NL" dirty="0"/>
              <a:t> 1, bestendig 1, gewis 1, bevestiging 1; 127 </a:t>
            </a:r>
          </a:p>
          <a:p>
            <a:r>
              <a:rPr lang="nl-NL" dirty="0"/>
              <a:t>NBG-trouw 48, waarheid 42, betrouwbaar 9, waar 6, bestendig (2Ki 20,19) 3, waarachtig 3, blijvend (Pr 11,18) 1, eed een dure-zweren +07650 (</a:t>
            </a:r>
            <a:r>
              <a:rPr lang="nl-NL" dirty="0" err="1"/>
              <a:t>Ps</a:t>
            </a:r>
            <a:r>
              <a:rPr lang="nl-NL" dirty="0"/>
              <a:t> 132,11) 1, getrouw 2, getrouwheid 2, loon hun stipt hun-geven +05411 +06468 (Isa 61,8) 1, ongestoorde vrede (</a:t>
            </a:r>
            <a:r>
              <a:rPr lang="nl-NL" dirty="0" err="1"/>
              <a:t>Jer</a:t>
            </a:r>
            <a:r>
              <a:rPr lang="nl-NL" dirty="0"/>
              <a:t> 14,13) 1, rechte 1, trouwe (</a:t>
            </a:r>
            <a:r>
              <a:rPr lang="nl-NL" dirty="0" err="1"/>
              <a:t>ps</a:t>
            </a:r>
            <a:r>
              <a:rPr lang="nl-NL" dirty="0"/>
              <a:t> 146,6) 1, volkomen zuiver (</a:t>
            </a:r>
            <a:r>
              <a:rPr lang="nl-NL" dirty="0" err="1"/>
              <a:t>Jer</a:t>
            </a:r>
            <a:r>
              <a:rPr lang="nl-NL" dirty="0"/>
              <a:t> 2,21) 1, voorgoed (</a:t>
            </a:r>
            <a:r>
              <a:rPr lang="nl-NL" dirty="0" err="1"/>
              <a:t>Jes</a:t>
            </a:r>
            <a:r>
              <a:rPr lang="nl-NL" dirty="0"/>
              <a:t> 32,41) 1, waarheid naar-(Pr 29,14) 2, werkelijk 1, werkelijkheid in -(</a:t>
            </a:r>
            <a:r>
              <a:rPr lang="nl-NL" dirty="0" err="1"/>
              <a:t>Jer</a:t>
            </a:r>
            <a:r>
              <a:rPr lang="nl-NL" dirty="0"/>
              <a:t> 28,9) 1; 127</a:t>
            </a:r>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5</a:t>
            </a:fld>
            <a:endParaRPr lang="nl-NL"/>
          </a:p>
        </p:txBody>
      </p:sp>
    </p:spTree>
    <p:extLst>
      <p:ext uri="{BB962C8B-B14F-4D97-AF65-F5344CB8AC3E}">
        <p14:creationId xmlns:p14="http://schemas.microsoft.com/office/powerpoint/2010/main" val="234463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Johannes 7:16  ‘Wat ik de mensen leer, heb ik niet van mijzelf maar van hem die mij gezonden heeft,’ zei Jezus. 17  ‘</a:t>
            </a:r>
            <a:r>
              <a:rPr lang="nl-NL" b="1" dirty="0">
                <a:solidFill>
                  <a:srgbClr val="0070C0"/>
                </a:solidFill>
              </a:rPr>
              <a:t>Wie bereid is de wil van God te doen, zal ontdekken of wat ik leer van hem komt of dat ik op eigen gezag spreek</a:t>
            </a:r>
            <a:r>
              <a:rPr lang="nl-NL" dirty="0"/>
              <a:t>. 18  Wie op eigen gezag spreekt, zoekt eigen eer. Maar wie de eer zoekt van wie hem gezonden heeft, is betrouwbaar, hij bedriegt u niet.</a:t>
            </a:r>
          </a:p>
          <a:p>
            <a:endParaRPr lang="nl-NL" dirty="0"/>
          </a:p>
          <a:p>
            <a:r>
              <a:rPr lang="nl-NL" dirty="0"/>
              <a:t>De vraag van Pilatus Wat is waarheid?</a:t>
            </a:r>
          </a:p>
          <a:p>
            <a:r>
              <a:rPr lang="nl-NL" dirty="0"/>
              <a:t>Johannes 18: 33  Pilatus dan keerde terug in het gerechtsgebouw en riep Jezus en </a:t>
            </a:r>
            <a:r>
              <a:rPr lang="nl-NL" dirty="0" err="1"/>
              <a:t>zeide</a:t>
            </a:r>
            <a:r>
              <a:rPr lang="nl-NL" dirty="0"/>
              <a:t> tot Hem: Zijt Gij de Koning der Joden?</a:t>
            </a:r>
          </a:p>
          <a:p>
            <a:r>
              <a:rPr lang="nl-NL" dirty="0"/>
              <a:t>34  Jezus antwoordde: Zegt gij dit uit uzelf of hebben anderen u over Mij gesproken?</a:t>
            </a:r>
          </a:p>
          <a:p>
            <a:r>
              <a:rPr lang="nl-NL" dirty="0"/>
              <a:t>35  Pilatus antwoordde: Ben ik soms een Jood? Uw volk en de </a:t>
            </a:r>
            <a:r>
              <a:rPr lang="nl-NL" dirty="0" err="1"/>
              <a:t>overpriesters</a:t>
            </a:r>
            <a:r>
              <a:rPr lang="nl-NL" dirty="0"/>
              <a:t> hebben U aan mij overgeleverd; wat hebt Gij gedaan?</a:t>
            </a:r>
          </a:p>
          <a:p>
            <a:r>
              <a:rPr lang="nl-NL" dirty="0"/>
              <a:t>36  Jezus antwoordde: Mijn Koninkrijk is niet van deze wereld; indien mijn Koninkrijk van deze wereld geweest was, zouden mijn dienaars gestreden hebben, opdat Ik niet aan de Joden zou worden overgeleverd; nu echter is mijn Koninkrijk niet van hier.</a:t>
            </a:r>
          </a:p>
          <a:p>
            <a:r>
              <a:rPr lang="nl-NL" dirty="0"/>
              <a:t>37  Pilatus dan </a:t>
            </a:r>
            <a:r>
              <a:rPr lang="nl-NL" dirty="0" err="1"/>
              <a:t>zeide</a:t>
            </a:r>
            <a:r>
              <a:rPr lang="nl-NL" dirty="0"/>
              <a:t> tot Hem: Zijt Gij dus toch een koning? Jezus antwoordde: Gij zegt, dat Ik koning ben. </a:t>
            </a:r>
            <a:r>
              <a:rPr lang="nl-NL" b="1" dirty="0"/>
              <a:t>Hiertoe ben Ik geboren en hiertoe ben Ik in de wereld gekomen, opdat Ik voor de waarheid zou getuigen; een ieder, die uit de waarheid is, hoort naar mijn stem.</a:t>
            </a:r>
          </a:p>
          <a:p>
            <a:r>
              <a:rPr lang="nl-NL" dirty="0"/>
              <a:t>38  Pilatus </a:t>
            </a:r>
            <a:r>
              <a:rPr lang="nl-NL" dirty="0" err="1"/>
              <a:t>zeide</a:t>
            </a:r>
            <a:r>
              <a:rPr lang="nl-NL" dirty="0"/>
              <a:t> tot Hem</a:t>
            </a:r>
            <a:r>
              <a:rPr lang="nl-NL" b="1" dirty="0"/>
              <a:t>: Wat is waarheid? </a:t>
            </a:r>
            <a:r>
              <a:rPr lang="nl-NL" b="0" dirty="0"/>
              <a:t>En na dit </a:t>
            </a:r>
            <a:r>
              <a:rPr lang="nl-NL" dirty="0"/>
              <a:t>gezegd te hebben, kwam hij weder naar buiten tot de Joden en </a:t>
            </a:r>
            <a:r>
              <a:rPr lang="nl-NL" dirty="0" err="1"/>
              <a:t>zeide</a:t>
            </a:r>
            <a:r>
              <a:rPr lang="nl-NL" dirty="0"/>
              <a:t> tot hen: Ik vind geen schuld in Hem.</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6</a:t>
            </a:fld>
            <a:endParaRPr lang="nl-NL"/>
          </a:p>
        </p:txBody>
      </p:sp>
    </p:spTree>
    <p:extLst>
      <p:ext uri="{BB962C8B-B14F-4D97-AF65-F5344CB8AC3E}">
        <p14:creationId xmlns:p14="http://schemas.microsoft.com/office/powerpoint/2010/main" val="2499631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apple-system"/>
              </a:rPr>
              <a:t>Voor deze series zijn wij op zoek naar antwoorden over de vraag 'Wat is Waarheid?' Op vrijdagavond 13 januari mag jij deze serie aftrappen met manieren waarop </a:t>
            </a:r>
            <a:r>
              <a:rPr lang="nl-NL" b="1" dirty="0">
                <a:solidFill>
                  <a:srgbClr val="0070C0"/>
                </a:solidFill>
                <a:latin typeface="-apple-system"/>
              </a:rPr>
              <a:t>waarheid</a:t>
            </a:r>
            <a:r>
              <a:rPr lang="nl-NL" b="0" i="0" dirty="0">
                <a:solidFill>
                  <a:srgbClr val="000000"/>
                </a:solidFill>
                <a:effectLst/>
                <a:latin typeface="-apple-system"/>
              </a:rPr>
              <a:t> een </a:t>
            </a:r>
            <a:r>
              <a:rPr lang="nl-NL" b="1" dirty="0">
                <a:solidFill>
                  <a:srgbClr val="0070C0"/>
                </a:solidFill>
                <a:latin typeface="-apple-system"/>
              </a:rPr>
              <a:t>functie</a:t>
            </a:r>
            <a:r>
              <a:rPr lang="nl-NL" b="0" i="0" dirty="0">
                <a:solidFill>
                  <a:srgbClr val="000000"/>
                </a:solidFill>
                <a:effectLst/>
                <a:latin typeface="-apple-system"/>
              </a:rPr>
              <a:t> speelt in het </a:t>
            </a:r>
            <a:r>
              <a:rPr lang="nl-NL" b="1" dirty="0">
                <a:solidFill>
                  <a:srgbClr val="0070C0"/>
                </a:solidFill>
                <a:latin typeface="-apple-system"/>
              </a:rPr>
              <a:t>geloof</a:t>
            </a:r>
            <a:r>
              <a:rPr lang="nl-NL" b="0" i="0" dirty="0">
                <a:solidFill>
                  <a:srgbClr val="000000"/>
                </a:solidFill>
                <a:effectLst/>
                <a:latin typeface="-apple-system"/>
              </a:rPr>
              <a:t> en hoe het mogelijk is om deze waarheid te </a:t>
            </a:r>
            <a:r>
              <a:rPr lang="nl-NL" b="1" i="0" dirty="0">
                <a:solidFill>
                  <a:srgbClr val="0070C0"/>
                </a:solidFill>
                <a:effectLst/>
                <a:latin typeface="-apple-system"/>
              </a:rPr>
              <a:t>verdedigen</a:t>
            </a:r>
            <a:r>
              <a:rPr lang="nl-NL" b="0" i="0" dirty="0">
                <a:solidFill>
                  <a:srgbClr val="000000"/>
                </a:solidFill>
                <a:effectLst/>
                <a:latin typeface="-apple-system"/>
              </a:rPr>
              <a:t> met </a:t>
            </a:r>
            <a:r>
              <a:rPr lang="nl-NL" b="1" dirty="0">
                <a:solidFill>
                  <a:srgbClr val="0070C0"/>
                </a:solidFill>
                <a:latin typeface="-apple-system"/>
              </a:rPr>
              <a:t>solide</a:t>
            </a:r>
            <a:r>
              <a:rPr lang="nl-NL" b="0" i="0" dirty="0">
                <a:solidFill>
                  <a:srgbClr val="000000"/>
                </a:solidFill>
                <a:effectLst/>
                <a:latin typeface="-apple-system"/>
              </a:rPr>
              <a:t> </a:t>
            </a:r>
            <a:r>
              <a:rPr lang="nl-NL" b="1" dirty="0">
                <a:solidFill>
                  <a:srgbClr val="0070C0"/>
                </a:solidFill>
                <a:latin typeface="-apple-system"/>
              </a:rPr>
              <a:t>argumenten</a:t>
            </a:r>
            <a:r>
              <a:rPr lang="nl-NL" b="0" i="0" dirty="0">
                <a:solidFill>
                  <a:srgbClr val="000000"/>
                </a:solidFill>
                <a:effectLst/>
                <a:latin typeface="-apple-system"/>
              </a:rPr>
              <a:t>. Dit mag in een werkvorm of gewoon in een voordracht, daar laat ik je graag vrij in. Verder willen wij in de serie het ook gaan hebben over </a:t>
            </a:r>
            <a:r>
              <a:rPr lang="nl-NL" b="1" dirty="0">
                <a:solidFill>
                  <a:srgbClr val="0070C0"/>
                </a:solidFill>
                <a:latin typeface="-apple-system"/>
              </a:rPr>
              <a:t>geloofsbewijzen</a:t>
            </a:r>
            <a:r>
              <a:rPr lang="nl-NL" b="0" i="0" dirty="0">
                <a:solidFill>
                  <a:srgbClr val="000000"/>
                </a:solidFill>
                <a:effectLst/>
                <a:latin typeface="-apple-system"/>
              </a:rPr>
              <a:t> en de zin van het lijden (waar we Carel voor vragen). </a:t>
            </a:r>
          </a:p>
          <a:p>
            <a:pPr algn="l"/>
            <a:r>
              <a:rPr lang="nl-NL" b="0" i="0" dirty="0">
                <a:solidFill>
                  <a:srgbClr val="000000"/>
                </a:solidFill>
                <a:effectLst/>
                <a:latin typeface="-apple-system"/>
              </a:rPr>
              <a:t>Het doel van de boodschap is in eerste plaats </a:t>
            </a:r>
            <a:r>
              <a:rPr lang="nl-NL" b="1" dirty="0">
                <a:solidFill>
                  <a:srgbClr val="0070C0"/>
                </a:solidFill>
                <a:latin typeface="-apple-system"/>
              </a:rPr>
              <a:t>informeren</a:t>
            </a:r>
            <a:r>
              <a:rPr lang="nl-NL" b="0" i="0" dirty="0">
                <a:solidFill>
                  <a:srgbClr val="000000"/>
                </a:solidFill>
                <a:effectLst/>
                <a:latin typeface="-apple-system"/>
              </a:rPr>
              <a:t>, maar voornamelijk ook ze leren om te </a:t>
            </a:r>
            <a:r>
              <a:rPr lang="nl-NL" b="1" dirty="0">
                <a:solidFill>
                  <a:srgbClr val="0070C0"/>
                </a:solidFill>
                <a:latin typeface="-apple-system"/>
              </a:rPr>
              <a:t>beseffen</a:t>
            </a:r>
            <a:r>
              <a:rPr lang="nl-NL" b="0" i="0" dirty="0">
                <a:solidFill>
                  <a:srgbClr val="000000"/>
                </a:solidFill>
                <a:effectLst/>
                <a:latin typeface="-apple-system"/>
              </a:rPr>
              <a:t> dat er waardevolle </a:t>
            </a:r>
            <a:r>
              <a:rPr lang="nl-NL" b="1" dirty="0">
                <a:solidFill>
                  <a:srgbClr val="0070C0"/>
                </a:solidFill>
                <a:latin typeface="-apple-system"/>
              </a:rPr>
              <a:t>redenen</a:t>
            </a:r>
            <a:r>
              <a:rPr lang="nl-NL" b="0" i="0" dirty="0">
                <a:solidFill>
                  <a:srgbClr val="000000"/>
                </a:solidFill>
                <a:effectLst/>
                <a:latin typeface="-apple-system"/>
              </a:rPr>
              <a:t> zijn om te </a:t>
            </a:r>
            <a:r>
              <a:rPr lang="nl-NL" b="1" dirty="0">
                <a:solidFill>
                  <a:srgbClr val="0070C0"/>
                </a:solidFill>
                <a:latin typeface="-apple-system"/>
              </a:rPr>
              <a:t>geloven</a:t>
            </a:r>
            <a:r>
              <a:rPr lang="nl-NL" b="0" i="0" dirty="0">
                <a:solidFill>
                  <a:srgbClr val="000000"/>
                </a:solidFill>
                <a:effectLst/>
                <a:latin typeface="-apple-system"/>
              </a:rPr>
              <a:t> en ook sterke </a:t>
            </a:r>
            <a:r>
              <a:rPr lang="nl-NL" b="1" dirty="0">
                <a:solidFill>
                  <a:srgbClr val="0070C0"/>
                </a:solidFill>
                <a:latin typeface="-apple-system"/>
              </a:rPr>
              <a:t>argumenten</a:t>
            </a:r>
            <a:r>
              <a:rPr lang="nl-NL" b="0" i="0" dirty="0">
                <a:solidFill>
                  <a:srgbClr val="000000"/>
                </a:solidFill>
                <a:effectLst/>
                <a:latin typeface="-apple-system"/>
              </a:rPr>
              <a:t> om daarvoor te staan. </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7</a:t>
            </a:fld>
            <a:endParaRPr lang="nl-NL"/>
          </a:p>
        </p:txBody>
      </p:sp>
    </p:spTree>
    <p:extLst>
      <p:ext uri="{BB962C8B-B14F-4D97-AF65-F5344CB8AC3E}">
        <p14:creationId xmlns:p14="http://schemas.microsoft.com/office/powerpoint/2010/main" val="260482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Linux Libertine"/>
              </a:rPr>
              <a:t>Waarheid Wikipedia</a:t>
            </a:r>
          </a:p>
          <a:p>
            <a:pPr algn="l" rtl="0"/>
            <a:r>
              <a:rPr lang="nl-NL" b="1" i="0" dirty="0">
                <a:solidFill>
                  <a:srgbClr val="202122"/>
                </a:solidFill>
                <a:effectLst/>
                <a:latin typeface="Arial" panose="020B0604020202020204" pitchFamily="34" charset="0"/>
              </a:rPr>
              <a:t>Waarheid</a:t>
            </a:r>
            <a:r>
              <a:rPr lang="nl-NL" b="0" i="0" dirty="0">
                <a:solidFill>
                  <a:srgbClr val="202122"/>
                </a:solidFill>
                <a:effectLst/>
                <a:latin typeface="Arial" panose="020B0604020202020204" pitchFamily="34" charset="0"/>
              </a:rPr>
              <a:t> is het in overeenstemming zijn met de </a:t>
            </a:r>
            <a:r>
              <a:rPr lang="nl-NL" b="0" i="0" u="none" strike="noStrike" dirty="0">
                <a:solidFill>
                  <a:srgbClr val="0645AD"/>
                </a:solidFill>
                <a:effectLst/>
                <a:latin typeface="Arial" panose="020B0604020202020204" pitchFamily="34" charset="0"/>
                <a:hlinkClick r:id="rId3" tooltip="Werkelijkheid"/>
              </a:rPr>
              <a:t>werkelijkheid</a:t>
            </a:r>
            <a:r>
              <a:rPr lang="nl-NL" b="0" i="0" dirty="0">
                <a:solidFill>
                  <a:srgbClr val="202122"/>
                </a:solidFill>
                <a:effectLst/>
                <a:latin typeface="Arial" panose="020B0604020202020204" pitchFamily="34" charset="0"/>
              </a:rPr>
              <a:t>. In dagelijks taalgebruik wordt 'waarheid' in de eerste plaats toegeschreven aan overtuigingen, uitspraken en theorieën. Waarheid kan echter ook worden toegeschreven aan een levenshouding, </a:t>
            </a:r>
            <a:r>
              <a:rPr lang="nl-NL" b="0" i="0" u="none" strike="noStrike" dirty="0">
                <a:solidFill>
                  <a:srgbClr val="0645AD"/>
                </a:solidFill>
                <a:effectLst/>
                <a:latin typeface="Arial" panose="020B0604020202020204" pitchFamily="34" charset="0"/>
                <a:hlinkClick r:id="rId4" tooltip="Ethiek"/>
              </a:rPr>
              <a:t>ethiek</a:t>
            </a:r>
            <a:r>
              <a:rPr lang="nl-NL" b="0" i="0" dirty="0">
                <a:solidFill>
                  <a:srgbClr val="202122"/>
                </a:solidFill>
                <a:effectLst/>
                <a:latin typeface="Arial" panose="020B0604020202020204" pitchFamily="34" charset="0"/>
              </a:rPr>
              <a:t> of politiek systeem. Hiermee is de waarheid een feit vanuit de levensovertuiging. Wat waarheid precies betekent is onderwerp van discussie, die ver in de geschiedenis teruggaat. In de </a:t>
            </a:r>
            <a:r>
              <a:rPr lang="nl-NL" b="0" i="0" u="none" strike="noStrike" dirty="0">
                <a:solidFill>
                  <a:srgbClr val="0645AD"/>
                </a:solidFill>
                <a:effectLst/>
                <a:latin typeface="Arial" panose="020B0604020202020204" pitchFamily="34" charset="0"/>
                <a:hlinkClick r:id="rId5" tooltip="Wetenschap"/>
              </a:rPr>
              <a:t>wetenschap</a:t>
            </a:r>
            <a:r>
              <a:rPr lang="nl-NL" b="0" i="0" dirty="0">
                <a:solidFill>
                  <a:srgbClr val="202122"/>
                </a:solidFill>
                <a:effectLst/>
                <a:latin typeface="Arial" panose="020B0604020202020204" pitchFamily="34" charset="0"/>
              </a:rPr>
              <a:t> en techniek wordt de vraag naar waarheid </a:t>
            </a:r>
            <a:r>
              <a:rPr lang="nl-NL" b="0" i="0" u="none" strike="noStrike" dirty="0">
                <a:solidFill>
                  <a:srgbClr val="0645AD"/>
                </a:solidFill>
                <a:effectLst/>
                <a:latin typeface="Arial" panose="020B0604020202020204" pitchFamily="34" charset="0"/>
                <a:hlinkClick r:id="rId6" tooltip="Wetenschappelijke methode"/>
              </a:rPr>
              <a:t>methodologisch</a:t>
            </a:r>
            <a:r>
              <a:rPr lang="nl-NL" b="0" i="0" dirty="0">
                <a:solidFill>
                  <a:srgbClr val="202122"/>
                </a:solidFill>
                <a:effectLst/>
                <a:latin typeface="Arial" panose="020B0604020202020204" pitchFamily="34" charset="0"/>
              </a:rPr>
              <a:t> opgelost.</a:t>
            </a:r>
          </a:p>
          <a:p>
            <a:pPr algn="l" rtl="0"/>
            <a:r>
              <a:rPr lang="nl-NL" b="0" i="0" dirty="0">
                <a:solidFill>
                  <a:srgbClr val="202122"/>
                </a:solidFill>
                <a:effectLst/>
                <a:latin typeface="Arial" panose="020B0604020202020204" pitchFamily="34" charset="0"/>
              </a:rPr>
              <a:t>Waarheden kunnen een beperkte geldigheid hebben, afhankelijk van het </a:t>
            </a:r>
            <a:r>
              <a:rPr lang="nl-NL" b="0" i="0" u="none" strike="noStrike" dirty="0">
                <a:solidFill>
                  <a:srgbClr val="0645AD"/>
                </a:solidFill>
                <a:effectLst/>
                <a:latin typeface="Arial" panose="020B0604020202020204" pitchFamily="34" charset="0"/>
                <a:hlinkClick r:id="rId7" tooltip="Referentiekader"/>
              </a:rPr>
              <a:t>referentiekader</a:t>
            </a:r>
            <a:r>
              <a:rPr lang="nl-NL" b="0" i="0" dirty="0">
                <a:solidFill>
                  <a:srgbClr val="202122"/>
                </a:solidFill>
                <a:effectLst/>
                <a:latin typeface="Arial" panose="020B0604020202020204" pitchFamily="34" charset="0"/>
              </a:rPr>
              <a:t>: de uitspraak 1 en 1 is 2 is geldig voor getallen uit het </a:t>
            </a:r>
            <a:r>
              <a:rPr lang="nl-NL" b="0" i="0" u="none" strike="noStrike" dirty="0">
                <a:solidFill>
                  <a:srgbClr val="0645AD"/>
                </a:solidFill>
                <a:effectLst/>
                <a:latin typeface="Arial" panose="020B0604020202020204" pitchFamily="34" charset="0"/>
                <a:hlinkClick r:id="rId8" tooltip="Decimaal"/>
              </a:rPr>
              <a:t>decimale</a:t>
            </a:r>
            <a:r>
              <a:rPr lang="nl-NL" b="0" i="0" dirty="0">
                <a:solidFill>
                  <a:srgbClr val="202122"/>
                </a:solidFill>
                <a:effectLst/>
                <a:latin typeface="Arial" panose="020B0604020202020204" pitchFamily="34" charset="0"/>
              </a:rPr>
              <a:t> stelsel, maar niet voor </a:t>
            </a:r>
            <a:r>
              <a:rPr lang="nl-NL" b="0" i="0" u="none" strike="noStrike" dirty="0">
                <a:solidFill>
                  <a:srgbClr val="0645AD"/>
                </a:solidFill>
                <a:effectLst/>
                <a:latin typeface="Arial" panose="020B0604020202020204" pitchFamily="34" charset="0"/>
                <a:hlinkClick r:id="rId9" tooltip="Binair talstelsel"/>
              </a:rPr>
              <a:t>binaire</a:t>
            </a:r>
            <a:r>
              <a:rPr lang="nl-NL" b="0" i="0" dirty="0">
                <a:solidFill>
                  <a:srgbClr val="202122"/>
                </a:solidFill>
                <a:effectLst/>
                <a:latin typeface="Arial" panose="020B0604020202020204" pitchFamily="34" charset="0"/>
              </a:rPr>
              <a:t> getallen. Op dezelfde manier kan een waarheid persoonsafhankelijk zijn: de uitspraak vis is lekker geldt voor de een wel, voor de ander niet. De uitspraak: persoon A houdt van vis houdt daar rekening mee.</a:t>
            </a:r>
          </a:p>
          <a:p>
            <a:pPr algn="l" rtl="0"/>
            <a:r>
              <a:rPr lang="nl-NL" b="0" i="0" dirty="0">
                <a:solidFill>
                  <a:srgbClr val="202122"/>
                </a:solidFill>
                <a:effectLst/>
                <a:latin typeface="Arial" panose="020B0604020202020204" pitchFamily="34" charset="0"/>
              </a:rPr>
              <a:t>Tegenover </a:t>
            </a:r>
            <a:r>
              <a:rPr lang="nl-NL" b="0" i="0" u="none" strike="noStrike" dirty="0">
                <a:solidFill>
                  <a:srgbClr val="0645AD"/>
                </a:solidFill>
                <a:effectLst/>
                <a:latin typeface="Arial" panose="020B0604020202020204" pitchFamily="34" charset="0"/>
                <a:hlinkClick r:id="rId10" tooltip="Relativisme"/>
              </a:rPr>
              <a:t>relativisme</a:t>
            </a:r>
            <a:r>
              <a:rPr lang="nl-NL" b="0" i="0" dirty="0">
                <a:solidFill>
                  <a:srgbClr val="202122"/>
                </a:solidFill>
                <a:effectLst/>
                <a:latin typeface="Arial" panose="020B0604020202020204" pitchFamily="34" charset="0"/>
              </a:rPr>
              <a:t> of </a:t>
            </a:r>
            <a:r>
              <a:rPr lang="nl-NL" b="0" i="0" u="none" strike="noStrike" dirty="0" err="1">
                <a:solidFill>
                  <a:srgbClr val="0645AD"/>
                </a:solidFill>
                <a:effectLst/>
                <a:latin typeface="Arial" panose="020B0604020202020204" pitchFamily="34" charset="0"/>
                <a:hlinkClick r:id="rId11" tooltip="Contextualisme"/>
              </a:rPr>
              <a:t>contextualisme</a:t>
            </a:r>
            <a:r>
              <a:rPr lang="nl-NL" b="0" i="0" dirty="0">
                <a:solidFill>
                  <a:srgbClr val="202122"/>
                </a:solidFill>
                <a:effectLst/>
                <a:latin typeface="Arial" panose="020B0604020202020204" pitchFamily="34" charset="0"/>
              </a:rPr>
              <a:t>, dat stelt dat waarheid afhankelijk is van de context, bestaan er ook </a:t>
            </a:r>
            <a:r>
              <a:rPr lang="nl-NL" b="0" i="0" u="none" strike="noStrike" dirty="0">
                <a:solidFill>
                  <a:srgbClr val="0645AD"/>
                </a:solidFill>
                <a:effectLst/>
                <a:latin typeface="Arial" panose="020B0604020202020204" pitchFamily="34" charset="0"/>
                <a:hlinkClick r:id="rId12" tooltip="Universalisme (filosofie)"/>
              </a:rPr>
              <a:t>universalistische</a:t>
            </a:r>
            <a:r>
              <a:rPr lang="nl-NL" b="0" i="0" dirty="0">
                <a:solidFill>
                  <a:srgbClr val="202122"/>
                </a:solidFill>
                <a:effectLst/>
                <a:latin typeface="Arial" panose="020B0604020202020204" pitchFamily="34" charset="0"/>
              </a:rPr>
              <a:t> opvattingen waarmee er bijvoorbeeld gestreefd kan worden naar een overkoepelende waarheid die in alle omstandigheden geldt, en die ogenschijnlijk tegenstrijdige waarheden (of </a:t>
            </a:r>
            <a:r>
              <a:rPr lang="nl-NL" b="0" i="0" u="none" strike="noStrike" dirty="0">
                <a:solidFill>
                  <a:srgbClr val="0645AD"/>
                </a:solidFill>
                <a:effectLst/>
                <a:latin typeface="Arial" panose="020B0604020202020204" pitchFamily="34" charset="0"/>
                <a:hlinkClick r:id="rId13" tooltip="Axioma"/>
              </a:rPr>
              <a:t>axioma</a:t>
            </a:r>
            <a:r>
              <a:rPr lang="nl-NL" b="0" i="0" dirty="0">
                <a:solidFill>
                  <a:srgbClr val="202122"/>
                </a:solidFill>
                <a:effectLst/>
                <a:latin typeface="Arial" panose="020B0604020202020204" pitchFamily="34" charset="0"/>
              </a:rPr>
              <a:t>'s) op een hoger niveau met elkaar kan verzoenen.</a:t>
            </a:r>
          </a:p>
          <a:p>
            <a:pPr algn="ctr" rtl="0"/>
            <a:r>
              <a:rPr lang="nl-NL" b="1" i="0" dirty="0">
                <a:solidFill>
                  <a:srgbClr val="000000"/>
                </a:solidFill>
                <a:effectLst/>
                <a:latin typeface="Arial" panose="020B0604020202020204" pitchFamily="34" charset="0"/>
              </a:rPr>
              <a:t>Inhoud</a:t>
            </a:r>
          </a:p>
          <a:p>
            <a:pPr algn="l" rtl="0"/>
            <a:r>
              <a:rPr lang="nl-NL" b="0" i="0" dirty="0">
                <a:solidFill>
                  <a:srgbClr val="000000"/>
                </a:solidFill>
                <a:effectLst/>
                <a:latin typeface="Linux Libertine"/>
              </a:rPr>
              <a:t>Begrippen</a:t>
            </a:r>
            <a:r>
              <a:rPr lang="nl-NL" b="0" i="0" dirty="0">
                <a:solidFill>
                  <a:srgbClr val="54595D"/>
                </a:solidFill>
                <a:effectLst/>
                <a:latin typeface="Arial" panose="020B0604020202020204" pitchFamily="34" charset="0"/>
              </a:rPr>
              <a:t>[</a:t>
            </a:r>
            <a:r>
              <a:rPr lang="nl-NL" b="0" i="0" dirty="0">
                <a:solidFill>
                  <a:srgbClr val="202122"/>
                </a:solidFill>
                <a:effectLst/>
                <a:latin typeface="Arial" panose="020B0604020202020204" pitchFamily="34" charset="0"/>
              </a:rPr>
              <a:t>Een analytische waarheid is een uitspraak waarvan de waarheidswaarde afhankelijk is van de betekenis van de uitspraak zelf. Een voorbeeld is: Alle vrijgezellen zijn ongetrouwd. Deze stelling is waar op grond van de betekenis van het woord vrijgezel. Vrijgezel betekent immers ongetrouwde man. In een taal waar vrijgezel zou staan voor iets anders dan ongetrouwde man zou deze uitspraak niet altijd waar zijn.</a:t>
            </a:r>
          </a:p>
          <a:p>
            <a:pPr algn="l" rtl="0"/>
            <a:r>
              <a:rPr lang="nl-NL" b="0" i="0" dirty="0">
                <a:solidFill>
                  <a:srgbClr val="202122"/>
                </a:solidFill>
                <a:effectLst/>
                <a:latin typeface="Arial" panose="020B0604020202020204" pitchFamily="34" charset="0"/>
              </a:rPr>
              <a:t>Daartegenover staan synthetische waarheden, zoals in de zin: Alle vrijgezellen zijn gelukkig. Bij synthetische waarheden wordt de waarheidswaarde niet bepaald door de uitspraak zelf en haar betekenis, maar door iets buiten de uitspraak. Vaak is het de realiteit die bepaalt of de uitspraak al dan niet waar is. Alle vrijgezellen zijn gelukkig is waar als alle feitelijke vrijgezellen in de wereld gelukkig zijn.</a:t>
            </a:r>
          </a:p>
          <a:p>
            <a:pPr algn="l" rtl="0"/>
            <a:r>
              <a:rPr lang="nl-NL" b="0" i="0" dirty="0">
                <a:solidFill>
                  <a:srgbClr val="202122"/>
                </a:solidFill>
                <a:effectLst/>
                <a:latin typeface="Arial" panose="020B0604020202020204" pitchFamily="34" charset="0"/>
              </a:rPr>
              <a:t>Noodzakelijke waarheden zijn die uitspraken die in alle mogelijke gevallen waar zijn. Het gaat om uitspraken waarvoor geldt dat de ontkenning (negatie) tot een logische tegenspraak zou leiden, bijvoorbeeld: Alle cirkels zijn rond. Als het voorwerp niet rond was, zou het namelijk geen cirkel zijn.</a:t>
            </a:r>
          </a:p>
          <a:p>
            <a:pPr algn="l" rtl="0"/>
            <a:r>
              <a:rPr lang="nl-NL" b="0" i="0" dirty="0">
                <a:solidFill>
                  <a:srgbClr val="202122"/>
                </a:solidFill>
                <a:effectLst/>
                <a:latin typeface="Arial" panose="020B0604020202020204" pitchFamily="34" charset="0"/>
              </a:rPr>
              <a:t>Verder zijn er nog contingente waarheden die niet in alle mogelijke gevallen waar zijn, maar in sommige wel. Het gaat dus om uitspraken waarvan de ontkenning niet per se tot een logische tegenspraak leidt. Een voorbeeld: Het aantal planeten is gelijk aan acht.</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8</a:t>
            </a:fld>
            <a:endParaRPr lang="nl-NL"/>
          </a:p>
        </p:txBody>
      </p:sp>
    </p:spTree>
    <p:extLst>
      <p:ext uri="{BB962C8B-B14F-4D97-AF65-F5344CB8AC3E}">
        <p14:creationId xmlns:p14="http://schemas.microsoft.com/office/powerpoint/2010/main" val="1211476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cap="all" dirty="0">
                <a:solidFill>
                  <a:srgbClr val="504741"/>
                </a:solidFill>
                <a:effectLst/>
                <a:latin typeface="Good Times"/>
              </a:rPr>
              <a:t>DE EMBRYO’S VAN HAECKEL</a:t>
            </a:r>
          </a:p>
          <a:p>
            <a:pPr algn="l"/>
            <a:r>
              <a:rPr lang="nl-NL" b="0" i="0" dirty="0">
                <a:solidFill>
                  <a:srgbClr val="666666"/>
                </a:solidFill>
                <a:effectLst/>
                <a:latin typeface="Open Sans" panose="020B0606030504020204" pitchFamily="34" charset="0"/>
              </a:rPr>
              <a:t>Als biologisch bewijs voor de evolutietheorie wordt vaak de prent met de tekeningen van embryo’s van 19</a:t>
            </a:r>
            <a:r>
              <a:rPr lang="nl-NL" b="0" i="0" baseline="30000" dirty="0">
                <a:solidFill>
                  <a:srgbClr val="666666"/>
                </a:solidFill>
                <a:effectLst/>
                <a:latin typeface="Open Sans" panose="020B0606030504020204" pitchFamily="34" charset="0"/>
              </a:rPr>
              <a:t>de</a:t>
            </a:r>
            <a:r>
              <a:rPr lang="nl-NL" b="0" i="0" dirty="0">
                <a:solidFill>
                  <a:srgbClr val="666666"/>
                </a:solidFill>
                <a:effectLst/>
                <a:latin typeface="Open Sans" panose="020B0606030504020204" pitchFamily="34" charset="0"/>
              </a:rPr>
              <a:t>-eeuwse evolutionist Ernst </a:t>
            </a:r>
            <a:r>
              <a:rPr lang="nl-NL" b="0" i="0" dirty="0" err="1">
                <a:solidFill>
                  <a:srgbClr val="666666"/>
                </a:solidFill>
                <a:effectLst/>
                <a:latin typeface="Open Sans" panose="020B0606030504020204" pitchFamily="34" charset="0"/>
              </a:rPr>
              <a:t>Haeckel</a:t>
            </a:r>
            <a:r>
              <a:rPr lang="nl-NL" b="0" i="0" dirty="0">
                <a:solidFill>
                  <a:srgbClr val="666666"/>
                </a:solidFill>
                <a:effectLst/>
                <a:latin typeface="Open Sans" panose="020B0606030504020204" pitchFamily="34" charset="0"/>
              </a:rPr>
              <a:t> getoond. Hierboven is een kopie te zien van de prent van </a:t>
            </a:r>
            <a:r>
              <a:rPr lang="nl-NL" b="0" i="0" dirty="0" err="1">
                <a:solidFill>
                  <a:srgbClr val="666666"/>
                </a:solidFill>
                <a:effectLst/>
                <a:latin typeface="Open Sans" panose="020B0606030504020204" pitchFamily="34" charset="0"/>
              </a:rPr>
              <a:t>Haeckel</a:t>
            </a:r>
            <a:r>
              <a:rPr lang="nl-NL" b="0" i="0" dirty="0">
                <a:solidFill>
                  <a:srgbClr val="666666"/>
                </a:solidFill>
                <a:effectLst/>
                <a:latin typeface="Open Sans" panose="020B0606030504020204" pitchFamily="34" charset="0"/>
              </a:rPr>
              <a:t> door </a:t>
            </a:r>
            <a:r>
              <a:rPr lang="nl-NL" b="0" i="0" dirty="0" err="1">
                <a:solidFill>
                  <a:srgbClr val="666666"/>
                </a:solidFill>
                <a:effectLst/>
                <a:latin typeface="Open Sans" panose="020B0606030504020204" pitchFamily="34" charset="0"/>
              </a:rPr>
              <a:t>Romanes</a:t>
            </a:r>
            <a:r>
              <a:rPr lang="nl-NL" b="0" i="0" dirty="0">
                <a:solidFill>
                  <a:srgbClr val="666666"/>
                </a:solidFill>
                <a:effectLst/>
                <a:latin typeface="Open Sans" panose="020B0606030504020204" pitchFamily="34" charset="0"/>
              </a:rPr>
              <a:t> in 1892. Ook wij kregen dat te zien aan de Gentse universiteit als bewijs dat wij allemaal zouden afstammen van de vissen. Men stelt dat iedere soort in zijn ontogenese of ontwikkeling van zygote tot volgroeide foetus, een verkorte herhaling is van de fylogenese of de evolutie van de soort. Dit wordt de biogenetische wet van </a:t>
            </a:r>
            <a:r>
              <a:rPr lang="nl-NL" b="0" i="0" dirty="0" err="1">
                <a:solidFill>
                  <a:srgbClr val="666666"/>
                </a:solidFill>
                <a:effectLst/>
                <a:latin typeface="Open Sans" panose="020B0606030504020204" pitchFamily="34" charset="0"/>
              </a:rPr>
              <a:t>Haeckel</a:t>
            </a:r>
            <a:r>
              <a:rPr lang="nl-NL" b="0" i="0" dirty="0">
                <a:solidFill>
                  <a:srgbClr val="666666"/>
                </a:solidFill>
                <a:effectLst/>
                <a:latin typeface="Open Sans" panose="020B0606030504020204" pitchFamily="34" charset="0"/>
              </a:rPr>
              <a:t> of de recapitulatietheorie genoemd: “ontogenie recapituleert fylogenie.” Men veronderstelt dus dat het menselijk embryo in zijn ontwikkeling de verschillende stappen doormaakt  die overeenkomst vertonen met de voorouderlijke levensvormen waaruit de mens is geëvolueerd.</a:t>
            </a:r>
          </a:p>
          <a:p>
            <a:pPr algn="l"/>
            <a:r>
              <a:rPr lang="nl-NL" b="0" i="0" dirty="0">
                <a:solidFill>
                  <a:srgbClr val="666666"/>
                </a:solidFill>
                <a:effectLst/>
                <a:latin typeface="Open Sans" panose="020B0606030504020204" pitchFamily="34" charset="0"/>
              </a:rPr>
              <a:t>Maar kennelijk werd al vrij vroeg gewezen op de problemen met deze theorie. In een boekje over evolutie uit 1969 dat ik in 2019 van mijn grootvader zaliger heb geërfd, schrijft zoöloog Dr. J.R. </a:t>
            </a:r>
            <a:r>
              <a:rPr lang="nl-NL" b="0" i="0" dirty="0" err="1">
                <a:solidFill>
                  <a:srgbClr val="666666"/>
                </a:solidFill>
                <a:effectLst/>
                <a:latin typeface="Open Sans" panose="020B0606030504020204" pitchFamily="34" charset="0"/>
              </a:rPr>
              <a:t>Howitt</a:t>
            </a:r>
            <a:r>
              <a:rPr lang="nl-NL" b="0" i="0" dirty="0">
                <a:solidFill>
                  <a:srgbClr val="666666"/>
                </a:solidFill>
                <a:effectLst/>
                <a:latin typeface="Open Sans" panose="020B0606030504020204" pitchFamily="34" charset="0"/>
              </a:rPr>
              <a:t> het volgende: </a:t>
            </a:r>
            <a:r>
              <a:rPr lang="nl-NL" b="0" i="0" u="none" strike="noStrike" dirty="0">
                <a:solidFill>
                  <a:srgbClr val="465993"/>
                </a:solidFill>
                <a:effectLst/>
                <a:latin typeface="Open Sans" panose="020B0606030504020204" pitchFamily="34" charset="0"/>
                <a:hlinkClick r:id="rId3"/>
              </a:rPr>
              <a:t>[1]</a:t>
            </a:r>
            <a:endParaRPr lang="nl-NL" b="0" i="0" dirty="0">
              <a:solidFill>
                <a:srgbClr val="666666"/>
              </a:solidFill>
              <a:effectLst/>
              <a:latin typeface="Open Sans" panose="020B0606030504020204" pitchFamily="34" charset="0"/>
            </a:endParaRPr>
          </a:p>
          <a:p>
            <a:pPr algn="l"/>
            <a:r>
              <a:rPr lang="nl-NL" b="0" i="1" dirty="0">
                <a:solidFill>
                  <a:srgbClr val="666666"/>
                </a:solidFill>
                <a:effectLst/>
                <a:latin typeface="Open Sans" panose="020B0606030504020204" pitchFamily="34" charset="0"/>
              </a:rPr>
              <a:t>“Ondanks alle bewijzen van het tegendeel, worden de studenten van onze universiteiten en hogescholen nog in deze hypothese onderwezen. Het klassieke voorbeeld dat gewoonlijk wordt gegeven, is dat van de veronderstelde kieuwspleten. In een bepaald stadium van de ontwikkeling van menselijke en andere embryo’s verschijnen structuren die ten onrechte als kieuwen of kieuwachtige spleten zijn aangeduid. Er wordt gezegd dat deze kloofjes een recapitulatie zijn van de kieuwspleten van vissen. Maar deze structuren in het menselijk embryo zijn alleen maar verlagingen tussen de daarmee samenhangende welvingen, die de bloedvaten bevatten, waardoor het bloed naar het voorste deel van het lichaam wordt gevoerd. Bij de vissen worden de verlagingen geperforeerd en vormen zich kieuwen. De vis ademt door de kieuwspleten, maar de ademhaling van het menselijk embryo wordt verzorgd vanuit de placenta. Het is daarom voor de hand liggend dat er geen enkele functionele relatie bestaat tussen de kieuwspleten van de vissen en de inwendige groeven van het menselijk embryo. Sir Gavin de Beer zei hierover: “De inwendige ‘zakken’ van de embryo’s van reptielen, vogels en zoogdieren tonen maar weinig gelijkenis met de kieuwspleten van een volwassen vis. Alles wat gezegd kan worden is dat de vis zijn inwendige ‘zakken’ in stand houdt en dat daaruit kieuwspleten worden gevormd, terwijl reptielen, vogels en zoogdieren ze niet als zodanig in stand houden. Bij hen veranderen ze in andere structuren, zoals de buis van Eustachius, de amandelklieren en de Thymusklieren.” De embryo’s van zoogdieren liggen gedurende de periode van de zwangerschap in het vruchtwater en dit wordt vergeleken met het verschijnsel van ‘een vis in een vijver’. Maar hier is de overeenkomst weer louter oppervlakkig. De vis verkrijgt zijn voedsel uit het omringende water, maar de foetus wordt voornamelijk gevoed via de navelstreng zodat er, functioneel gezien, helemaal geen gelijkenis is. Het vruchtwater dient als stootkussen tussen de foetus en de wand van de baarmoeder en is noodzakelijk voor de bescherming de nog niet geboren vrucht. Het dient ook als een bron van water voor de foetus, om te drinken. Het is duidelijk dat de overeenkomst in vorm alleen niet bewijst dat er een verder verband bestaat. […]</a:t>
            </a:r>
            <a:endParaRPr lang="nl-NL" b="0" i="0" dirty="0">
              <a:solidFill>
                <a:srgbClr val="666666"/>
              </a:solidFill>
              <a:effectLst/>
              <a:latin typeface="Open Sans" panose="020B0606030504020204" pitchFamily="34" charset="0"/>
            </a:endParaRPr>
          </a:p>
          <a:p>
            <a:pPr algn="l"/>
            <a:r>
              <a:rPr lang="nl-NL" b="0" i="1" dirty="0">
                <a:solidFill>
                  <a:srgbClr val="666666"/>
                </a:solidFill>
                <a:effectLst/>
                <a:latin typeface="Open Sans" panose="020B0606030504020204" pitchFamily="34" charset="0"/>
              </a:rPr>
              <a:t>Het is interessant op te merken wat de moderne chirurgie over de recapitulatietheorie zegt. Wijlen prof. </a:t>
            </a:r>
            <a:r>
              <a:rPr lang="nl-NL" b="0" i="1" dirty="0" err="1">
                <a:solidFill>
                  <a:srgbClr val="666666"/>
                </a:solidFill>
                <a:effectLst/>
                <a:latin typeface="Open Sans" panose="020B0606030504020204" pitchFamily="34" charset="0"/>
              </a:rPr>
              <a:t>Rendle</a:t>
            </a:r>
            <a:r>
              <a:rPr lang="nl-NL" b="0" i="1" dirty="0">
                <a:solidFill>
                  <a:srgbClr val="666666"/>
                </a:solidFill>
                <a:effectLst/>
                <a:latin typeface="Open Sans" panose="020B0606030504020204" pitchFamily="34" charset="0"/>
              </a:rPr>
              <a:t> Short van de Universiteit van Bristol, heeft verklaard: “De gewone menselijke misvormingen, zoals een hazenlip, een open gehemelte, een klompvoet, extra vingers of tenen, vingers met vliezen ertussen, open rug en een groot aantal andere afwijkingen zijn op geen enkele wijze kenmerkend voor mogelijke voorouders. De vermelding, dat er kinderen met een staart geboren kunnen worden, is vaak van boek tot boek overgenomen. Men kan veilig stellen dat van de duizend kinderen met aangeboren afwijkingen er niet meer dan één is die een “staart” heeft, en als dat gebeurt is het gewoonlijk een vettige tumor aan het heiligenbeen of stuitbeen en beslist niet zoiets als de staart van een aap. […]</a:t>
            </a:r>
            <a:endParaRPr lang="nl-NL" b="0" i="0" dirty="0">
              <a:solidFill>
                <a:srgbClr val="666666"/>
              </a:solidFill>
              <a:effectLst/>
              <a:latin typeface="Open Sans" panose="020B0606030504020204" pitchFamily="34" charset="0"/>
            </a:endParaRPr>
          </a:p>
          <a:p>
            <a:pPr algn="l"/>
            <a:r>
              <a:rPr lang="nl-NL" b="0" i="1" dirty="0">
                <a:solidFill>
                  <a:srgbClr val="666666"/>
                </a:solidFill>
                <a:effectLst/>
                <a:latin typeface="Open Sans" panose="020B0606030504020204" pitchFamily="34" charset="0"/>
              </a:rPr>
              <a:t>De recapitulatietheorie is daarom een onjuiste interpretatie van de embryonale ontwikkeling, gegrond op een zeer oppervlakkig onderzoek. Elk stadium van de embryonale ontwikkeling is nodig voor het leven van de ongeboren vrucht en deze stadia zijn geen recapitulatie van de evolutie van de soort.”</a:t>
            </a:r>
            <a:endParaRPr lang="nl-NL" b="0" i="0" dirty="0">
              <a:solidFill>
                <a:srgbClr val="666666"/>
              </a:solidFill>
              <a:effectLst/>
              <a:latin typeface="Open Sans" panose="020B0606030504020204" pitchFamily="34" charset="0"/>
            </a:endParaRPr>
          </a:p>
          <a:p>
            <a:pPr algn="l"/>
            <a:r>
              <a:rPr lang="nl-NL" b="0" i="0" dirty="0">
                <a:solidFill>
                  <a:srgbClr val="666666"/>
                </a:solidFill>
                <a:effectLst/>
                <a:latin typeface="Open Sans" panose="020B0606030504020204" pitchFamily="34" charset="0"/>
              </a:rPr>
              <a:t>Verder zijn ook de tekeningen zelf van </a:t>
            </a:r>
            <a:r>
              <a:rPr lang="nl-NL" b="0" i="0" dirty="0" err="1">
                <a:solidFill>
                  <a:srgbClr val="666666"/>
                </a:solidFill>
                <a:effectLst/>
                <a:latin typeface="Open Sans" panose="020B0606030504020204" pitchFamily="34" charset="0"/>
              </a:rPr>
              <a:t>Haeckel</a:t>
            </a:r>
            <a:r>
              <a:rPr lang="nl-NL" b="0" i="0" dirty="0">
                <a:solidFill>
                  <a:srgbClr val="666666"/>
                </a:solidFill>
                <a:effectLst/>
                <a:latin typeface="Open Sans" panose="020B0606030504020204" pitchFamily="34" charset="0"/>
              </a:rPr>
              <a:t> kennelijk problematisch. Eerst en vooral klopt de verhouding in afmetingen van de embryo’s niet, en dat al in het eerste stadium. Maar nog belangrijker: in 1997 werd door embryoloog (en evolutionist) </a:t>
            </a:r>
            <a:r>
              <a:rPr lang="nl-NL" b="0" i="0" dirty="0" err="1">
                <a:solidFill>
                  <a:srgbClr val="666666"/>
                </a:solidFill>
                <a:effectLst/>
                <a:latin typeface="Open Sans" panose="020B0606030504020204" pitchFamily="34" charset="0"/>
              </a:rPr>
              <a:t>Richardson</a:t>
            </a:r>
            <a:r>
              <a:rPr lang="nl-NL" b="0" i="0" dirty="0">
                <a:solidFill>
                  <a:srgbClr val="666666"/>
                </a:solidFill>
                <a:effectLst/>
                <a:latin typeface="Open Sans" panose="020B0606030504020204" pitchFamily="34" charset="0"/>
              </a:rPr>
              <a:t> een studie gedaan naar de werkelijke vorm van de embryo’s welke </a:t>
            </a:r>
            <a:r>
              <a:rPr lang="nl-NL" b="0" i="0" dirty="0" err="1">
                <a:solidFill>
                  <a:srgbClr val="666666"/>
                </a:solidFill>
                <a:effectLst/>
                <a:latin typeface="Open Sans" panose="020B0606030504020204" pitchFamily="34" charset="0"/>
              </a:rPr>
              <a:t>Haeckel</a:t>
            </a:r>
            <a:r>
              <a:rPr lang="nl-NL" b="0" i="0" dirty="0">
                <a:solidFill>
                  <a:srgbClr val="666666"/>
                </a:solidFill>
                <a:effectLst/>
                <a:latin typeface="Open Sans" panose="020B0606030504020204" pitchFamily="34" charset="0"/>
              </a:rPr>
              <a:t> toont in zijn tekening.</a:t>
            </a:r>
            <a:r>
              <a:rPr lang="nl-NL" b="0" i="0" u="none" strike="noStrike" dirty="0">
                <a:solidFill>
                  <a:srgbClr val="465993"/>
                </a:solidFill>
                <a:effectLst/>
                <a:latin typeface="Open Sans" panose="020B0606030504020204" pitchFamily="34" charset="0"/>
                <a:hlinkClick r:id="rId4"/>
              </a:rPr>
              <a:t>[2]</a:t>
            </a:r>
            <a:r>
              <a:rPr lang="nl-NL" b="0" i="0" dirty="0">
                <a:solidFill>
                  <a:srgbClr val="666666"/>
                </a:solidFill>
                <a:effectLst/>
                <a:latin typeface="Open Sans" panose="020B0606030504020204" pitchFamily="34" charset="0"/>
              </a:rPr>
              <a:t> </a:t>
            </a:r>
            <a:r>
              <a:rPr lang="nl-NL" b="0" i="0" dirty="0" err="1">
                <a:solidFill>
                  <a:srgbClr val="666666"/>
                </a:solidFill>
                <a:effectLst/>
                <a:latin typeface="Open Sans" panose="020B0606030504020204" pitchFamily="34" charset="0"/>
              </a:rPr>
              <a:t>Richardson</a:t>
            </a:r>
            <a:r>
              <a:rPr lang="nl-NL" b="0" i="0" dirty="0">
                <a:solidFill>
                  <a:srgbClr val="666666"/>
                </a:solidFill>
                <a:effectLst/>
                <a:latin typeface="Open Sans" panose="020B0606030504020204" pitchFamily="34" charset="0"/>
              </a:rPr>
              <a:t> en zijn team fotografeerden de embryo’s van verschillende organismen in de stadia zoals de embryo’s van </a:t>
            </a:r>
            <a:r>
              <a:rPr lang="nl-NL" b="0" i="0" dirty="0" err="1">
                <a:solidFill>
                  <a:srgbClr val="666666"/>
                </a:solidFill>
                <a:effectLst/>
                <a:latin typeface="Open Sans" panose="020B0606030504020204" pitchFamily="34" charset="0"/>
              </a:rPr>
              <a:t>Haeckel</a:t>
            </a:r>
            <a:r>
              <a:rPr lang="nl-NL" b="0" i="0" dirty="0">
                <a:solidFill>
                  <a:srgbClr val="666666"/>
                </a:solidFill>
                <a:effectLst/>
                <a:latin typeface="Open Sans" panose="020B0606030504020204" pitchFamily="34" charset="0"/>
              </a:rPr>
              <a:t>. Zijn resultaten waren opvallend.</a:t>
            </a:r>
          </a:p>
          <a:p>
            <a:pPr algn="l"/>
            <a:r>
              <a:rPr lang="nl-NL" dirty="0"/>
              <a:t>Eigen figuur van enkele embryo’s in het eerste stadium, op basis van de foto’s van </a:t>
            </a:r>
            <a:r>
              <a:rPr lang="nl-NL" dirty="0" err="1"/>
              <a:t>Richardson</a:t>
            </a:r>
            <a:r>
              <a:rPr lang="nl-NL" dirty="0"/>
              <a:t> (embryo’s niet op gelijke schaal).</a:t>
            </a:r>
            <a:r>
              <a:rPr lang="nl-NL" b="0" i="0" dirty="0" err="1">
                <a:solidFill>
                  <a:srgbClr val="666666"/>
                </a:solidFill>
                <a:effectLst/>
                <a:latin typeface="Open Sans" panose="020B0606030504020204" pitchFamily="34" charset="0"/>
              </a:rPr>
              <a:t>Richardson</a:t>
            </a:r>
            <a:r>
              <a:rPr lang="nl-NL" b="0" i="0" dirty="0">
                <a:solidFill>
                  <a:srgbClr val="666666"/>
                </a:solidFill>
                <a:effectLst/>
                <a:latin typeface="Open Sans" panose="020B0606030504020204" pitchFamily="34" charset="0"/>
              </a:rPr>
              <a:t> schreef:</a:t>
            </a:r>
          </a:p>
          <a:p>
            <a:pPr algn="l"/>
            <a:r>
              <a:rPr lang="nl-NL" b="0" i="1" dirty="0">
                <a:solidFill>
                  <a:srgbClr val="666666"/>
                </a:solidFill>
                <a:effectLst/>
                <a:latin typeface="Open Sans" panose="020B0606030504020204" pitchFamily="34" charset="0"/>
              </a:rPr>
              <a:t>“Ons onderzoek ondermijnt serieus de geloofwaardigheid van </a:t>
            </a:r>
            <a:r>
              <a:rPr lang="nl-NL" b="0" i="1" dirty="0" err="1">
                <a:solidFill>
                  <a:srgbClr val="666666"/>
                </a:solidFill>
                <a:effectLst/>
                <a:latin typeface="Open Sans" panose="020B0606030504020204" pitchFamily="34" charset="0"/>
              </a:rPr>
              <a:t>Haeckels</a:t>
            </a:r>
            <a:r>
              <a:rPr lang="nl-NL" b="0" i="1" dirty="0">
                <a:solidFill>
                  <a:srgbClr val="666666"/>
                </a:solidFill>
                <a:effectLst/>
                <a:latin typeface="Open Sans" panose="020B0606030504020204" pitchFamily="34" charset="0"/>
              </a:rPr>
              <a:t> tekeningen, die geen geconserveerd stadium tonen voor gewervelden, maar een gestileerd embryo van een viervoetige. […] Een ander punt dat naar boven komt uit deze studie is de aanzienlijke onnauwkeurigheid van </a:t>
            </a:r>
            <a:r>
              <a:rPr lang="nl-NL" b="0" i="1" dirty="0" err="1">
                <a:solidFill>
                  <a:srgbClr val="666666"/>
                </a:solidFill>
                <a:effectLst/>
                <a:latin typeface="Open Sans" panose="020B0606030504020204" pitchFamily="34" charset="0"/>
              </a:rPr>
              <a:t>Haeckels</a:t>
            </a:r>
            <a:r>
              <a:rPr lang="nl-NL" b="0" i="1" dirty="0">
                <a:solidFill>
                  <a:srgbClr val="666666"/>
                </a:solidFill>
                <a:effectLst/>
                <a:latin typeface="Open Sans" panose="020B0606030504020204" pitchFamily="34" charset="0"/>
              </a:rPr>
              <a:t> bekende figuren. Deze tekeningen worden nog steeds op grote schaal geproduceerd in tekstboeken en reviewartikels, en blijven een significante invloed uitoefenen op de ontwikkeling van ideeën in dit veld (</a:t>
            </a:r>
            <a:r>
              <a:rPr lang="nl-NL" b="0" i="1" dirty="0" err="1">
                <a:solidFill>
                  <a:srgbClr val="666666"/>
                </a:solidFill>
                <a:effectLst/>
                <a:latin typeface="Open Sans" panose="020B0606030504020204" pitchFamily="34" charset="0"/>
              </a:rPr>
              <a:t>Wolpert</a:t>
            </a:r>
            <a:r>
              <a:rPr lang="nl-NL" b="0" i="1" dirty="0">
                <a:solidFill>
                  <a:srgbClr val="666666"/>
                </a:solidFill>
                <a:effectLst/>
                <a:latin typeface="Open Sans" panose="020B0606030504020204" pitchFamily="34" charset="0"/>
              </a:rPr>
              <a:t> 1991; Alberts et al. 1994; </a:t>
            </a:r>
            <a:r>
              <a:rPr lang="nl-NL" b="0" i="1" dirty="0" err="1">
                <a:solidFill>
                  <a:srgbClr val="666666"/>
                </a:solidFill>
                <a:effectLst/>
                <a:latin typeface="Open Sans" panose="020B0606030504020204" pitchFamily="34" charset="0"/>
              </a:rPr>
              <a:t>Duboule</a:t>
            </a:r>
            <a:r>
              <a:rPr lang="nl-NL" b="0" i="1" dirty="0">
                <a:solidFill>
                  <a:srgbClr val="666666"/>
                </a:solidFill>
                <a:effectLst/>
                <a:latin typeface="Open Sans" panose="020B0606030504020204" pitchFamily="34" charset="0"/>
              </a:rPr>
              <a:t> 1994). </a:t>
            </a:r>
            <a:r>
              <a:rPr lang="nl-NL" b="0" i="1" dirty="0" err="1">
                <a:solidFill>
                  <a:srgbClr val="666666"/>
                </a:solidFill>
                <a:effectLst/>
                <a:latin typeface="Open Sans" panose="020B0606030504020204" pitchFamily="34" charset="0"/>
              </a:rPr>
              <a:t>Sedgwick</a:t>
            </a:r>
            <a:r>
              <a:rPr lang="nl-NL" b="0" i="1" dirty="0">
                <a:solidFill>
                  <a:srgbClr val="666666"/>
                </a:solidFill>
                <a:effectLst/>
                <a:latin typeface="Open Sans" panose="020B0606030504020204" pitchFamily="34" charset="0"/>
              </a:rPr>
              <a:t> (1984) en </a:t>
            </a:r>
            <a:r>
              <a:rPr lang="nl-NL" b="0" i="1" dirty="0" err="1">
                <a:solidFill>
                  <a:srgbClr val="666666"/>
                </a:solidFill>
                <a:effectLst/>
                <a:latin typeface="Open Sans" panose="020B0606030504020204" pitchFamily="34" charset="0"/>
              </a:rPr>
              <a:t>Richardson</a:t>
            </a:r>
            <a:r>
              <a:rPr lang="nl-NL" b="0" i="1" dirty="0">
                <a:solidFill>
                  <a:srgbClr val="666666"/>
                </a:solidFill>
                <a:effectLst/>
                <a:latin typeface="Open Sans" panose="020B0606030504020204" pitchFamily="34" charset="0"/>
              </a:rPr>
              <a:t> (1995) hebben beiden beweerd dat </a:t>
            </a:r>
            <a:r>
              <a:rPr lang="nl-NL" b="0" i="1" dirty="0" err="1">
                <a:solidFill>
                  <a:srgbClr val="666666"/>
                </a:solidFill>
                <a:effectLst/>
                <a:latin typeface="Open Sans" panose="020B0606030504020204" pitchFamily="34" charset="0"/>
              </a:rPr>
              <a:t>Haeckels</a:t>
            </a:r>
            <a:r>
              <a:rPr lang="nl-NL" b="0" i="1" dirty="0">
                <a:solidFill>
                  <a:srgbClr val="666666"/>
                </a:solidFill>
                <a:effectLst/>
                <a:latin typeface="Open Sans" panose="020B0606030504020204" pitchFamily="34" charset="0"/>
              </a:rPr>
              <a:t> tekeningen onnauwkeurig zijn, en nu hebben we overtuigend bewijs dat dit inderdaad het geval is. […] Verder slaagt hij er niet in om wetenschappelijke namen, stadia of bronnen voor de weergegeven </a:t>
            </a:r>
            <a:r>
              <a:rPr lang="nl-NL" b="0" i="1" dirty="0" err="1">
                <a:solidFill>
                  <a:srgbClr val="666666"/>
                </a:solidFill>
                <a:effectLst/>
                <a:latin typeface="Open Sans" panose="020B0606030504020204" pitchFamily="34" charset="0"/>
              </a:rPr>
              <a:t>specimens</a:t>
            </a:r>
            <a:r>
              <a:rPr lang="nl-NL" b="0" i="1" dirty="0">
                <a:solidFill>
                  <a:srgbClr val="666666"/>
                </a:solidFill>
                <a:effectLst/>
                <a:latin typeface="Open Sans" panose="020B0606030504020204" pitchFamily="34" charset="0"/>
              </a:rPr>
              <a:t> te geven. Deze onnauwkeurigheden en weglatingen ondermijnen ernstig zijn geloofwaardigheid.”</a:t>
            </a:r>
            <a:endParaRPr lang="nl-NL" b="0" i="0" dirty="0">
              <a:solidFill>
                <a:srgbClr val="666666"/>
              </a:solidFill>
              <a:effectLst/>
              <a:latin typeface="Open Sans" panose="020B0606030504020204" pitchFamily="34" charset="0"/>
            </a:endParaRPr>
          </a:p>
          <a:p>
            <a:pPr algn="l"/>
            <a:r>
              <a:rPr lang="nl-NL" b="0" i="0" dirty="0">
                <a:solidFill>
                  <a:srgbClr val="666666"/>
                </a:solidFill>
                <a:effectLst/>
                <a:latin typeface="Open Sans" panose="020B0606030504020204" pitchFamily="34" charset="0"/>
              </a:rPr>
              <a:t>In datzelfde jaar publiceerde Elisabeth </a:t>
            </a:r>
            <a:r>
              <a:rPr lang="nl-NL" b="0" i="0" dirty="0" err="1">
                <a:solidFill>
                  <a:srgbClr val="666666"/>
                </a:solidFill>
                <a:effectLst/>
                <a:latin typeface="Open Sans" panose="020B0606030504020204" pitchFamily="34" charset="0"/>
              </a:rPr>
              <a:t>Pennisi</a:t>
            </a:r>
            <a:r>
              <a:rPr lang="nl-NL" b="0" i="0" dirty="0">
                <a:solidFill>
                  <a:srgbClr val="666666"/>
                </a:solidFill>
                <a:effectLst/>
                <a:latin typeface="Open Sans" panose="020B0606030504020204" pitchFamily="34" charset="0"/>
              </a:rPr>
              <a:t> in </a:t>
            </a:r>
            <a:r>
              <a:rPr lang="nl-NL" b="0" i="1" dirty="0" err="1">
                <a:solidFill>
                  <a:srgbClr val="666666"/>
                </a:solidFill>
                <a:effectLst/>
                <a:latin typeface="Open Sans" panose="020B0606030504020204" pitchFamily="34" charset="0"/>
              </a:rPr>
              <a:t>Science</a:t>
            </a:r>
            <a:r>
              <a:rPr lang="nl-NL" b="0" i="0" dirty="0">
                <a:solidFill>
                  <a:srgbClr val="666666"/>
                </a:solidFill>
                <a:effectLst/>
                <a:latin typeface="Open Sans" panose="020B0606030504020204" pitchFamily="34" charset="0"/>
              </a:rPr>
              <a:t> een artikel waarin ze de foto’s gebruikte van </a:t>
            </a:r>
            <a:r>
              <a:rPr lang="nl-NL" b="0" i="0" dirty="0" err="1">
                <a:solidFill>
                  <a:srgbClr val="666666"/>
                </a:solidFill>
                <a:effectLst/>
                <a:latin typeface="Open Sans" panose="020B0606030504020204" pitchFamily="34" charset="0"/>
              </a:rPr>
              <a:t>Richardson</a:t>
            </a:r>
            <a:r>
              <a:rPr lang="nl-NL" b="0" i="0" dirty="0">
                <a:solidFill>
                  <a:srgbClr val="666666"/>
                </a:solidFill>
                <a:effectLst/>
                <a:latin typeface="Open Sans" panose="020B0606030504020204" pitchFamily="34" charset="0"/>
              </a:rPr>
              <a:t> om aan te tonen dat </a:t>
            </a:r>
            <a:r>
              <a:rPr lang="nl-NL" b="0" i="0" dirty="0" err="1">
                <a:solidFill>
                  <a:srgbClr val="666666"/>
                </a:solidFill>
                <a:effectLst/>
                <a:latin typeface="Open Sans" panose="020B0606030504020204" pitchFamily="34" charset="0"/>
              </a:rPr>
              <a:t>Haeckels</a:t>
            </a:r>
            <a:r>
              <a:rPr lang="nl-NL" b="0" i="0" dirty="0">
                <a:solidFill>
                  <a:srgbClr val="666666"/>
                </a:solidFill>
                <a:effectLst/>
                <a:latin typeface="Open Sans" panose="020B0606030504020204" pitchFamily="34" charset="0"/>
              </a:rPr>
              <a:t> tekeningen misleidend waren. </a:t>
            </a:r>
            <a:r>
              <a:rPr lang="nl-NL" b="0" i="0" u="none" strike="noStrike" dirty="0">
                <a:solidFill>
                  <a:srgbClr val="465993"/>
                </a:solidFill>
                <a:effectLst/>
                <a:latin typeface="Open Sans" panose="020B0606030504020204" pitchFamily="34" charset="0"/>
                <a:hlinkClick r:id="rId5"/>
              </a:rPr>
              <a:t>[3]</a:t>
            </a:r>
            <a:r>
              <a:rPr lang="nl-NL" b="0" i="0" dirty="0">
                <a:solidFill>
                  <a:srgbClr val="666666"/>
                </a:solidFill>
                <a:effectLst/>
                <a:latin typeface="Open Sans" panose="020B0606030504020204" pitchFamily="34" charset="0"/>
              </a:rPr>
              <a:t> Het wetenschappelijke blad </a:t>
            </a:r>
            <a:r>
              <a:rPr lang="nl-NL" b="0" i="1" dirty="0" err="1">
                <a:solidFill>
                  <a:srgbClr val="666666"/>
                </a:solidFill>
                <a:effectLst/>
                <a:latin typeface="Open Sans" panose="020B0606030504020204" pitchFamily="34" charset="0"/>
              </a:rPr>
              <a:t>Science</a:t>
            </a:r>
            <a:r>
              <a:rPr lang="nl-NL" b="0" i="1" dirty="0">
                <a:solidFill>
                  <a:srgbClr val="666666"/>
                </a:solidFill>
                <a:effectLst/>
                <a:latin typeface="Open Sans" panose="020B0606030504020204" pitchFamily="34" charset="0"/>
              </a:rPr>
              <a:t> </a:t>
            </a:r>
            <a:r>
              <a:rPr lang="nl-NL" b="0" i="0" dirty="0">
                <a:solidFill>
                  <a:srgbClr val="666666"/>
                </a:solidFill>
                <a:effectLst/>
                <a:latin typeface="Open Sans" panose="020B0606030504020204" pitchFamily="34" charset="0"/>
              </a:rPr>
              <a:t>erkende dat “generaties van biologiestudenten misleid kunnen geweest zijn door een bekende reeks tekeningen van embryo’s die 123 jaar geleden gepubliceerd werden door de Duitse bioloog Ernst </a:t>
            </a:r>
            <a:r>
              <a:rPr lang="nl-NL" b="0" i="0" dirty="0" err="1">
                <a:solidFill>
                  <a:srgbClr val="666666"/>
                </a:solidFill>
                <a:effectLst/>
                <a:latin typeface="Open Sans" panose="020B0606030504020204" pitchFamily="34" charset="0"/>
              </a:rPr>
              <a:t>Haeckel</a:t>
            </a:r>
            <a:r>
              <a:rPr lang="nl-NL" b="0" i="0" dirty="0">
                <a:solidFill>
                  <a:srgbClr val="666666"/>
                </a:solidFill>
                <a:effectLst/>
                <a:latin typeface="Open Sans" panose="020B0606030504020204" pitchFamily="34" charset="0"/>
              </a:rPr>
              <a:t>.” Volgens het artikel in </a:t>
            </a:r>
            <a:r>
              <a:rPr lang="nl-NL" b="0" i="1" dirty="0" err="1">
                <a:solidFill>
                  <a:srgbClr val="666666"/>
                </a:solidFill>
                <a:effectLst/>
                <a:latin typeface="Open Sans" panose="020B0606030504020204" pitchFamily="34" charset="0"/>
              </a:rPr>
              <a:t>Science</a:t>
            </a:r>
            <a:r>
              <a:rPr lang="nl-NL" b="0" i="1" dirty="0">
                <a:solidFill>
                  <a:srgbClr val="666666"/>
                </a:solidFill>
                <a:effectLst/>
                <a:latin typeface="Open Sans" panose="020B0606030504020204" pitchFamily="34" charset="0"/>
              </a:rPr>
              <a:t> </a:t>
            </a:r>
            <a:r>
              <a:rPr lang="nl-NL" b="0" i="0" dirty="0">
                <a:solidFill>
                  <a:srgbClr val="666666"/>
                </a:solidFill>
                <a:effectLst/>
                <a:latin typeface="Open Sans" panose="020B0606030504020204" pitchFamily="34" charset="0"/>
              </a:rPr>
              <a:t>tonen </a:t>
            </a:r>
            <a:r>
              <a:rPr lang="nl-NL" b="0" i="0" dirty="0" err="1">
                <a:solidFill>
                  <a:srgbClr val="666666"/>
                </a:solidFill>
                <a:effectLst/>
                <a:latin typeface="Open Sans" panose="020B0606030504020204" pitchFamily="34" charset="0"/>
              </a:rPr>
              <a:t>Haeckels</a:t>
            </a:r>
            <a:r>
              <a:rPr lang="nl-NL" b="0" i="0" dirty="0">
                <a:solidFill>
                  <a:srgbClr val="666666"/>
                </a:solidFill>
                <a:effectLst/>
                <a:latin typeface="Open Sans" panose="020B0606030504020204" pitchFamily="34" charset="0"/>
              </a:rPr>
              <a:t> tekeningen “gewervelde embryo’s van verschillende dieren die door dezelfde stadia van ontwikkeling gaan.” Maar de indruk die ze geven, dat de embryo’s precies gelijk zijn, “is verkeerd”.</a:t>
            </a:r>
          </a:p>
          <a:p>
            <a:pPr algn="l"/>
            <a:r>
              <a:rPr lang="nl-NL" b="0" i="0" dirty="0">
                <a:solidFill>
                  <a:srgbClr val="666666"/>
                </a:solidFill>
                <a:effectLst/>
                <a:latin typeface="Open Sans" panose="020B0606030504020204" pitchFamily="34" charset="0"/>
              </a:rPr>
              <a:t>De latere versies van de embryotekeningen van </a:t>
            </a:r>
            <a:r>
              <a:rPr lang="nl-NL" b="0" i="0" dirty="0" err="1">
                <a:solidFill>
                  <a:srgbClr val="666666"/>
                </a:solidFill>
                <a:effectLst/>
                <a:latin typeface="Open Sans" panose="020B0606030504020204" pitchFamily="34" charset="0"/>
              </a:rPr>
              <a:t>Haeckel</a:t>
            </a:r>
            <a:r>
              <a:rPr lang="nl-NL" b="0" i="0" dirty="0">
                <a:solidFill>
                  <a:srgbClr val="666666"/>
                </a:solidFill>
                <a:effectLst/>
                <a:latin typeface="Open Sans" panose="020B0606030504020204" pitchFamily="34" charset="0"/>
              </a:rPr>
              <a:t> waren iets verbeterd, maar het probleem is dat evolutionisten steevast </a:t>
            </a:r>
            <a:r>
              <a:rPr lang="nl-NL" b="0" i="0" dirty="0" err="1">
                <a:solidFill>
                  <a:srgbClr val="666666"/>
                </a:solidFill>
                <a:effectLst/>
                <a:latin typeface="Open Sans" panose="020B0606030504020204" pitchFamily="34" charset="0"/>
              </a:rPr>
              <a:t>Haeckels</a:t>
            </a:r>
            <a:r>
              <a:rPr lang="nl-NL" b="0" i="0" dirty="0">
                <a:solidFill>
                  <a:srgbClr val="666666"/>
                </a:solidFill>
                <a:effectLst/>
                <a:latin typeface="Open Sans" panose="020B0606030504020204" pitchFamily="34" charset="0"/>
              </a:rPr>
              <a:t> eerste versie gebruiken om evolutie ‘te bewijzen’. De tekeningen van </a:t>
            </a:r>
            <a:r>
              <a:rPr lang="nl-NL" b="0" i="0" dirty="0" err="1">
                <a:solidFill>
                  <a:srgbClr val="666666"/>
                </a:solidFill>
                <a:effectLst/>
                <a:latin typeface="Open Sans" panose="020B0606030504020204" pitchFamily="34" charset="0"/>
              </a:rPr>
              <a:t>Haeckels</a:t>
            </a:r>
            <a:r>
              <a:rPr lang="nl-NL" b="0" i="0" dirty="0">
                <a:solidFill>
                  <a:srgbClr val="666666"/>
                </a:solidFill>
                <a:effectLst/>
                <a:latin typeface="Open Sans" panose="020B0606030504020204" pitchFamily="34" charset="0"/>
              </a:rPr>
              <a:t> embryo’s die steevast worden getoond in de scholen en aan de universiteit zijn gewoonweg vals. Daarenboven is de theorie die bij deze valse tekening verkondigd wordt, vrij gebrekkig. Dit is allemaal zéér problematisch.</a:t>
            </a:r>
          </a:p>
          <a:p>
            <a:pPr algn="l"/>
            <a:r>
              <a:rPr lang="nl-NL" b="0" i="0" u="none" strike="noStrike" dirty="0">
                <a:solidFill>
                  <a:srgbClr val="465993"/>
                </a:solidFill>
                <a:effectLst/>
                <a:latin typeface="Open Sans" panose="020B0606030504020204" pitchFamily="34" charset="0"/>
                <a:hlinkClick r:id="rId6"/>
              </a:rPr>
              <a:t>[1]</a:t>
            </a:r>
            <a:r>
              <a:rPr lang="nl-NL" b="0" i="0" dirty="0">
                <a:solidFill>
                  <a:srgbClr val="666666"/>
                </a:solidFill>
                <a:effectLst/>
                <a:latin typeface="Open Sans" panose="020B0606030504020204" pitchFamily="34" charset="0"/>
              </a:rPr>
              <a:t> HOWITT J.R., Evolutie, wetenschap of dwaling, Gideon, Hoornaar, Nederland, 1969, p. 32-37 – Origineel: HOWITT J.R. </a:t>
            </a:r>
            <a:r>
              <a:rPr lang="nl-NL" b="0" i="0" dirty="0" err="1">
                <a:solidFill>
                  <a:srgbClr val="666666"/>
                </a:solidFill>
                <a:effectLst/>
                <a:latin typeface="Open Sans" panose="020B0606030504020204" pitchFamily="34" charset="0"/>
              </a:rPr>
              <a:t>Evolution</a:t>
            </a:r>
            <a:r>
              <a:rPr lang="nl-NL" b="0" i="0" dirty="0">
                <a:solidFill>
                  <a:srgbClr val="666666"/>
                </a:solidFill>
                <a:effectLst/>
                <a:latin typeface="Open Sans" panose="020B0606030504020204" pitchFamily="34" charset="0"/>
              </a:rPr>
              <a:t> “</a:t>
            </a:r>
            <a:r>
              <a:rPr lang="nl-NL" b="0" i="0" dirty="0" err="1">
                <a:solidFill>
                  <a:srgbClr val="666666"/>
                </a:solidFill>
                <a:effectLst/>
                <a:latin typeface="Open Sans" panose="020B0606030504020204" pitchFamily="34" charset="0"/>
              </a:rPr>
              <a:t>Science</a:t>
            </a:r>
            <a:r>
              <a:rPr lang="nl-NL" b="0" i="0" dirty="0">
                <a:solidFill>
                  <a:srgbClr val="666666"/>
                </a:solidFill>
                <a:effectLst/>
                <a:latin typeface="Open Sans" panose="020B0606030504020204" pitchFamily="34" charset="0"/>
              </a:rPr>
              <a:t> </a:t>
            </a:r>
            <a:r>
              <a:rPr lang="nl-NL" b="0" i="0" dirty="0" err="1">
                <a:solidFill>
                  <a:srgbClr val="666666"/>
                </a:solidFill>
                <a:effectLst/>
                <a:latin typeface="Open Sans" panose="020B0606030504020204" pitchFamily="34" charset="0"/>
              </a:rPr>
              <a:t>so-called</a:t>
            </a:r>
            <a:r>
              <a:rPr lang="nl-NL" b="0" i="0" dirty="0">
                <a:solidFill>
                  <a:srgbClr val="666666"/>
                </a:solidFill>
                <a:effectLst/>
                <a:latin typeface="Open Sans" panose="020B0606030504020204" pitchFamily="34" charset="0"/>
              </a:rPr>
              <a:t>”, ICR, 1964</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10</a:t>
            </a:fld>
            <a:endParaRPr lang="nl-NL"/>
          </a:p>
        </p:txBody>
      </p:sp>
    </p:spTree>
    <p:extLst>
      <p:ext uri="{BB962C8B-B14F-4D97-AF65-F5344CB8AC3E}">
        <p14:creationId xmlns:p14="http://schemas.microsoft.com/office/powerpoint/2010/main" val="3169816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Mount st Helen 1980</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12</a:t>
            </a:fld>
            <a:endParaRPr lang="nl-NL"/>
          </a:p>
        </p:txBody>
      </p:sp>
    </p:spTree>
    <p:extLst>
      <p:ext uri="{BB962C8B-B14F-4D97-AF65-F5344CB8AC3E}">
        <p14:creationId xmlns:p14="http://schemas.microsoft.com/office/powerpoint/2010/main" val="66370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dirty="0">
                <a:solidFill>
                  <a:srgbClr val="000000"/>
                </a:solidFill>
                <a:effectLst/>
                <a:latin typeface="Calibri" panose="020F0502020204030204" pitchFamily="34" charset="0"/>
              </a:rPr>
              <a:t>Genesis 3:1 De slang nu was het listigste van alle dieren des </a:t>
            </a:r>
            <a:r>
              <a:rPr lang="nl-NL" sz="1800" b="0" i="0" u="none" strike="noStrike" dirty="0" err="1">
                <a:solidFill>
                  <a:srgbClr val="000000"/>
                </a:solidFill>
                <a:effectLst/>
                <a:latin typeface="Calibri" panose="020F0502020204030204" pitchFamily="34" charset="0"/>
              </a:rPr>
              <a:t>velds</a:t>
            </a:r>
            <a:r>
              <a:rPr lang="nl-NL" sz="1800" b="0" i="0" u="none" strike="noStrike" dirty="0">
                <a:solidFill>
                  <a:srgbClr val="000000"/>
                </a:solidFill>
                <a:effectLst/>
                <a:latin typeface="Calibri" panose="020F0502020204030204" pitchFamily="34" charset="0"/>
              </a:rPr>
              <a:t>, die de HERE God gemaakt had; en zij </a:t>
            </a:r>
            <a:r>
              <a:rPr lang="nl-NL" sz="1800" b="0" i="0" u="none" strike="noStrike" dirty="0" err="1">
                <a:solidFill>
                  <a:srgbClr val="000000"/>
                </a:solidFill>
                <a:effectLst/>
                <a:latin typeface="Calibri" panose="020F0502020204030204" pitchFamily="34" charset="0"/>
              </a:rPr>
              <a:t>zeide</a:t>
            </a:r>
            <a:r>
              <a:rPr lang="nl-NL" sz="1800" b="0" i="0" u="none" strike="noStrike" dirty="0">
                <a:solidFill>
                  <a:srgbClr val="000000"/>
                </a:solidFill>
                <a:effectLst/>
                <a:latin typeface="Calibri" panose="020F0502020204030204" pitchFamily="34" charset="0"/>
              </a:rPr>
              <a:t> tot de vrouw: God heeft zeker wel gezegd: Gij zult niet eten van enige boom in de hof?</a:t>
            </a:r>
          </a:p>
          <a:p>
            <a:r>
              <a:rPr lang="nl-NL" sz="2800" b="0" i="0" dirty="0">
                <a:solidFill>
                  <a:srgbClr val="555555"/>
                </a:solidFill>
                <a:effectLst/>
                <a:latin typeface="Droid Sans"/>
              </a:rPr>
              <a:t>Het Griekse woord voor chaos is </a:t>
            </a:r>
            <a:r>
              <a:rPr lang="nl-NL" sz="2800" b="0" i="0" dirty="0" err="1">
                <a:solidFill>
                  <a:srgbClr val="555555"/>
                </a:solidFill>
                <a:effectLst/>
                <a:latin typeface="Droid Sans"/>
              </a:rPr>
              <a:t>δι</a:t>
            </a:r>
            <a:r>
              <a:rPr lang="nl-NL" sz="2800" b="0" i="0" dirty="0">
                <a:solidFill>
                  <a:srgbClr val="555555"/>
                </a:solidFill>
                <a:effectLst/>
                <a:latin typeface="Droid Sans"/>
              </a:rPr>
              <a:t>αβάλλω, het betekent letterlijk “door elkaar gooien” of “uit elkaar halen”. De </a:t>
            </a:r>
            <a:r>
              <a:rPr lang="nl-NL" sz="2800" b="0" i="0" dirty="0" err="1">
                <a:solidFill>
                  <a:srgbClr val="555555"/>
                </a:solidFill>
                <a:effectLst/>
                <a:latin typeface="Droid Sans"/>
              </a:rPr>
              <a:t>Diaballo</a:t>
            </a:r>
            <a:r>
              <a:rPr lang="nl-NL" sz="2800" b="0" i="0" dirty="0">
                <a:solidFill>
                  <a:srgbClr val="555555"/>
                </a:solidFill>
                <a:effectLst/>
                <a:latin typeface="Droid Sans"/>
              </a:rPr>
              <a:t>, de </a:t>
            </a:r>
            <a:r>
              <a:rPr lang="nl-NL" sz="2800" b="0" i="0" dirty="0" err="1">
                <a:solidFill>
                  <a:srgbClr val="555555"/>
                </a:solidFill>
                <a:effectLst/>
                <a:latin typeface="Droid Sans"/>
              </a:rPr>
              <a:t>Diabolos</a:t>
            </a:r>
            <a:r>
              <a:rPr lang="nl-NL" sz="2800" b="0" i="0" dirty="0">
                <a:solidFill>
                  <a:srgbClr val="555555"/>
                </a:solidFill>
                <a:effectLst/>
                <a:latin typeface="Droid Sans"/>
              </a:rPr>
              <a:t>, de Duivel, is daar de verpersoonlijking van.</a:t>
            </a:r>
            <a:endParaRPr lang="nl-NL" sz="1800" b="0" i="0" u="none" strike="noStrike" dirty="0">
              <a:solidFill>
                <a:srgbClr val="000000"/>
              </a:solidFill>
              <a:effectLst/>
              <a:latin typeface="Calibri" panose="020F0502020204030204" pitchFamily="34" charset="0"/>
            </a:endParaRPr>
          </a:p>
          <a:p>
            <a:endParaRPr lang="nl-NL" sz="1800" b="0" i="0" u="none" strike="noStrike" dirty="0">
              <a:solidFill>
                <a:srgbClr val="000000"/>
              </a:solidFill>
              <a:effectLst/>
              <a:latin typeface="Calibri" panose="020F0502020204030204" pitchFamily="34" charset="0"/>
            </a:endParaRPr>
          </a:p>
          <a:p>
            <a:r>
              <a:rPr lang="nl-NL" sz="1800" b="0" i="0" u="none" strike="noStrike" dirty="0">
                <a:solidFill>
                  <a:srgbClr val="000000"/>
                </a:solidFill>
                <a:effectLst/>
                <a:latin typeface="Calibri" panose="020F0502020204030204" pitchFamily="34" charset="0"/>
              </a:rPr>
              <a:t>Septuaginta tijdlijn</a:t>
            </a:r>
            <a:r>
              <a:rPr lang="nl-NL" dirty="0"/>
              <a:t> </a:t>
            </a:r>
            <a:r>
              <a:rPr lang="nl-NL" sz="1800" b="0" i="0" u="none" strike="noStrike" dirty="0">
                <a:solidFill>
                  <a:srgbClr val="000000"/>
                </a:solidFill>
                <a:effectLst/>
                <a:latin typeface="Calibri" panose="020F0502020204030204" pitchFamily="34" charset="0"/>
              </a:rPr>
              <a:t>AM</a:t>
            </a:r>
            <a:r>
              <a:rPr lang="nl-NL" dirty="0"/>
              <a:t> </a:t>
            </a:r>
            <a:r>
              <a:rPr lang="nl-NL" sz="1800" b="0" i="0" u="none" strike="noStrike" dirty="0">
                <a:solidFill>
                  <a:srgbClr val="000000"/>
                </a:solidFill>
                <a:effectLst/>
                <a:latin typeface="Calibri" panose="020F0502020204030204" pitchFamily="34" charset="0"/>
              </a:rPr>
              <a:t>BC</a:t>
            </a:r>
            <a:r>
              <a:rPr lang="nl-NL" dirty="0"/>
              <a:t> </a:t>
            </a:r>
            <a:r>
              <a:rPr lang="nl-NL" sz="1800" b="0" i="0" u="none" strike="noStrike" dirty="0">
                <a:solidFill>
                  <a:srgbClr val="000000"/>
                </a:solidFill>
                <a:effectLst/>
                <a:latin typeface="Calibri" panose="020F0502020204030204" pitchFamily="34" charset="0"/>
              </a:rPr>
              <a:t>Jaren tot …</a:t>
            </a:r>
            <a:r>
              <a:rPr lang="nl-NL" dirty="0"/>
              <a:t> </a:t>
            </a:r>
            <a:r>
              <a:rPr lang="nl-NL" sz="1800" b="0" i="0" u="none" strike="noStrike" dirty="0">
                <a:solidFill>
                  <a:srgbClr val="000000"/>
                </a:solidFill>
                <a:effectLst/>
                <a:latin typeface="Calibri" panose="020F0502020204030204" pitchFamily="34" charset="0"/>
              </a:rPr>
              <a:t>Schepping Adam</a:t>
            </a:r>
            <a:r>
              <a:rPr lang="nl-NL" dirty="0"/>
              <a:t> </a:t>
            </a:r>
            <a:r>
              <a:rPr lang="nl-NL" sz="1800" b="0" i="0" u="none" strike="noStrike" dirty="0">
                <a:solidFill>
                  <a:srgbClr val="000000"/>
                </a:solidFill>
                <a:effectLst/>
                <a:latin typeface="Calibri" panose="020F0502020204030204" pitchFamily="34" charset="0"/>
              </a:rPr>
              <a:t>0</a:t>
            </a:r>
            <a:r>
              <a:rPr lang="nl-NL" dirty="0"/>
              <a:t> </a:t>
            </a:r>
            <a:r>
              <a:rPr lang="nl-NL" sz="1800" b="0" i="0" u="none" strike="noStrike" dirty="0">
                <a:solidFill>
                  <a:srgbClr val="000000"/>
                </a:solidFill>
                <a:effectLst/>
                <a:latin typeface="Calibri" panose="020F0502020204030204" pitchFamily="34" charset="0"/>
              </a:rPr>
              <a:t>-5169</a:t>
            </a:r>
            <a:r>
              <a:rPr lang="nl-NL" dirty="0"/>
              <a:t> </a:t>
            </a:r>
            <a:r>
              <a:rPr lang="nl-NL" sz="1800" b="0" i="0" u="none" strike="noStrike" dirty="0">
                <a:solidFill>
                  <a:srgbClr val="000000"/>
                </a:solidFill>
                <a:effectLst/>
                <a:latin typeface="Calibri" panose="020F0502020204030204" pitchFamily="34" charset="0"/>
              </a:rPr>
              <a:t>Seth </a:t>
            </a:r>
            <a:r>
              <a:rPr lang="nl-NL" sz="1800" b="0" i="0" u="none" strike="noStrike" dirty="0" err="1">
                <a:solidFill>
                  <a:srgbClr val="000000"/>
                </a:solidFill>
                <a:effectLst/>
                <a:latin typeface="Calibri" panose="020F0502020204030204" pitchFamily="34" charset="0"/>
              </a:rPr>
              <a:t>geb</a:t>
            </a:r>
            <a:r>
              <a:rPr lang="nl-NL" dirty="0"/>
              <a:t> </a:t>
            </a:r>
            <a:r>
              <a:rPr lang="nl-NL" sz="1800" b="0" i="0" u="none" strike="noStrike" dirty="0">
                <a:solidFill>
                  <a:srgbClr val="000000"/>
                </a:solidFill>
                <a:effectLst/>
                <a:latin typeface="Calibri" panose="020F0502020204030204" pitchFamily="34" charset="0"/>
              </a:rPr>
              <a:t>230</a:t>
            </a:r>
            <a:r>
              <a:rPr lang="nl-NL" dirty="0"/>
              <a:t> </a:t>
            </a:r>
            <a:r>
              <a:rPr lang="nl-NL" sz="1800" b="0" i="0" u="none" strike="noStrike" dirty="0">
                <a:solidFill>
                  <a:srgbClr val="000000"/>
                </a:solidFill>
                <a:effectLst/>
                <a:latin typeface="Calibri" panose="020F0502020204030204" pitchFamily="34" charset="0"/>
              </a:rPr>
              <a:t>-4939</a:t>
            </a:r>
            <a:r>
              <a:rPr lang="nl-NL" dirty="0"/>
              <a:t> </a:t>
            </a:r>
            <a:r>
              <a:rPr lang="nl-NL" sz="1800" b="0" i="0" u="none" strike="noStrike" dirty="0">
                <a:solidFill>
                  <a:srgbClr val="000000"/>
                </a:solidFill>
                <a:effectLst/>
                <a:latin typeface="Calibri" panose="020F0502020204030204" pitchFamily="34" charset="0"/>
              </a:rPr>
              <a:t>230</a:t>
            </a:r>
            <a:r>
              <a:rPr lang="nl-NL" dirty="0"/>
              <a:t> </a:t>
            </a:r>
            <a:r>
              <a:rPr lang="nl-NL" sz="1800" b="0" i="0" u="none" strike="noStrike" dirty="0" err="1">
                <a:solidFill>
                  <a:srgbClr val="000000"/>
                </a:solidFill>
                <a:effectLst/>
                <a:latin typeface="Calibri" panose="020F0502020204030204" pitchFamily="34" charset="0"/>
              </a:rPr>
              <a:t>Enos</a:t>
            </a:r>
            <a:r>
              <a:rPr lang="nl-NL" sz="1800" b="0" i="0" u="none" strike="noStrike" dirty="0">
                <a:solidFill>
                  <a:srgbClr val="000000"/>
                </a:solidFill>
                <a:effectLst/>
                <a:latin typeface="Calibri" panose="020F0502020204030204" pitchFamily="34" charset="0"/>
              </a:rPr>
              <a:t> </a:t>
            </a:r>
            <a:r>
              <a:rPr lang="nl-NL" sz="1800" b="0" i="0" u="none" strike="noStrike" dirty="0" err="1">
                <a:solidFill>
                  <a:srgbClr val="000000"/>
                </a:solidFill>
                <a:effectLst/>
                <a:latin typeface="Calibri" panose="020F0502020204030204" pitchFamily="34" charset="0"/>
              </a:rPr>
              <a:t>geb</a:t>
            </a:r>
            <a:r>
              <a:rPr lang="nl-NL" dirty="0"/>
              <a:t> </a:t>
            </a:r>
            <a:r>
              <a:rPr lang="nl-NL" sz="1800" b="0" i="0" u="none" strike="noStrike" dirty="0">
                <a:solidFill>
                  <a:srgbClr val="000000"/>
                </a:solidFill>
                <a:effectLst/>
                <a:latin typeface="Calibri" panose="020F0502020204030204" pitchFamily="34" charset="0"/>
              </a:rPr>
              <a:t>435</a:t>
            </a:r>
            <a:r>
              <a:rPr lang="nl-NL" dirty="0"/>
              <a:t> </a:t>
            </a:r>
            <a:r>
              <a:rPr lang="nl-NL" sz="1800" b="0" i="0" u="none" strike="noStrike" dirty="0">
                <a:solidFill>
                  <a:srgbClr val="000000"/>
                </a:solidFill>
                <a:effectLst/>
                <a:latin typeface="Calibri" panose="020F0502020204030204" pitchFamily="34" charset="0"/>
              </a:rPr>
              <a:t>-4734</a:t>
            </a:r>
            <a:r>
              <a:rPr lang="nl-NL" dirty="0"/>
              <a:t> </a:t>
            </a:r>
            <a:r>
              <a:rPr lang="nl-NL" sz="1800" b="0" i="0" u="none" strike="noStrike" dirty="0">
                <a:solidFill>
                  <a:srgbClr val="000000"/>
                </a:solidFill>
                <a:effectLst/>
                <a:latin typeface="Calibri" panose="020F0502020204030204" pitchFamily="34" charset="0"/>
              </a:rPr>
              <a:t>205</a:t>
            </a:r>
            <a:r>
              <a:rPr lang="nl-NL" dirty="0"/>
              <a:t> </a:t>
            </a:r>
            <a:r>
              <a:rPr lang="nl-NL" sz="1800" b="0" i="0" u="none" strike="noStrike" dirty="0" err="1">
                <a:solidFill>
                  <a:srgbClr val="000000"/>
                </a:solidFill>
                <a:effectLst/>
                <a:latin typeface="Calibri" panose="020F0502020204030204" pitchFamily="34" charset="0"/>
              </a:rPr>
              <a:t>Kenan</a:t>
            </a:r>
            <a:r>
              <a:rPr lang="nl-NL" sz="1800" b="0" i="0" u="none" strike="noStrike" dirty="0">
                <a:solidFill>
                  <a:srgbClr val="000000"/>
                </a:solidFill>
                <a:effectLst/>
                <a:latin typeface="Calibri" panose="020F0502020204030204" pitchFamily="34" charset="0"/>
              </a:rPr>
              <a:t> </a:t>
            </a:r>
            <a:r>
              <a:rPr lang="nl-NL" sz="1800" b="0" i="0" u="none" strike="noStrike" dirty="0" err="1">
                <a:solidFill>
                  <a:srgbClr val="000000"/>
                </a:solidFill>
                <a:effectLst/>
                <a:latin typeface="Calibri" panose="020F0502020204030204" pitchFamily="34" charset="0"/>
              </a:rPr>
              <a:t>geb</a:t>
            </a:r>
            <a:r>
              <a:rPr lang="nl-NL" dirty="0"/>
              <a:t> </a:t>
            </a:r>
            <a:r>
              <a:rPr lang="nl-NL" sz="1800" b="0" i="0" u="none" strike="noStrike" dirty="0">
                <a:solidFill>
                  <a:srgbClr val="000000"/>
                </a:solidFill>
                <a:effectLst/>
                <a:latin typeface="Calibri" panose="020F0502020204030204" pitchFamily="34" charset="0"/>
              </a:rPr>
              <a:t>625</a:t>
            </a:r>
            <a:r>
              <a:rPr lang="nl-NL" dirty="0"/>
              <a:t> </a:t>
            </a:r>
            <a:r>
              <a:rPr lang="nl-NL" sz="1800" b="0" i="0" u="none" strike="noStrike" dirty="0">
                <a:solidFill>
                  <a:srgbClr val="000000"/>
                </a:solidFill>
                <a:effectLst/>
                <a:latin typeface="Calibri" panose="020F0502020204030204" pitchFamily="34" charset="0"/>
              </a:rPr>
              <a:t>-4544</a:t>
            </a:r>
            <a:r>
              <a:rPr lang="nl-NL" dirty="0"/>
              <a:t> </a:t>
            </a:r>
            <a:r>
              <a:rPr lang="nl-NL" sz="1800" b="0" i="0" u="none" strike="noStrike" dirty="0">
                <a:solidFill>
                  <a:srgbClr val="000000"/>
                </a:solidFill>
                <a:effectLst/>
                <a:latin typeface="Calibri" panose="020F0502020204030204" pitchFamily="34" charset="0"/>
              </a:rPr>
              <a:t>190</a:t>
            </a:r>
            <a:r>
              <a:rPr lang="nl-NL" dirty="0"/>
              <a:t> </a:t>
            </a:r>
            <a:r>
              <a:rPr lang="nl-NL" sz="1800" b="0" i="0" u="none" strike="noStrike" dirty="0" err="1">
                <a:solidFill>
                  <a:srgbClr val="000000"/>
                </a:solidFill>
                <a:effectLst/>
                <a:latin typeface="Calibri" panose="020F0502020204030204" pitchFamily="34" charset="0"/>
              </a:rPr>
              <a:t>Mahalalel</a:t>
            </a:r>
            <a:r>
              <a:rPr lang="nl-NL" sz="1800" b="0" i="0" u="none" strike="noStrike" dirty="0">
                <a:solidFill>
                  <a:srgbClr val="000000"/>
                </a:solidFill>
                <a:effectLst/>
                <a:latin typeface="Calibri" panose="020F0502020204030204" pitchFamily="34" charset="0"/>
              </a:rPr>
              <a:t> </a:t>
            </a:r>
            <a:r>
              <a:rPr lang="nl-NL" sz="1800" b="0" i="0" u="none" strike="noStrike" dirty="0" err="1">
                <a:solidFill>
                  <a:srgbClr val="000000"/>
                </a:solidFill>
                <a:effectLst/>
                <a:latin typeface="Calibri" panose="020F0502020204030204" pitchFamily="34" charset="0"/>
              </a:rPr>
              <a:t>geb</a:t>
            </a:r>
            <a:r>
              <a:rPr lang="nl-NL" dirty="0"/>
              <a:t> </a:t>
            </a:r>
            <a:r>
              <a:rPr lang="nl-NL" sz="1800" b="0" i="0" u="none" strike="noStrike" dirty="0">
                <a:solidFill>
                  <a:srgbClr val="000000"/>
                </a:solidFill>
                <a:effectLst/>
                <a:latin typeface="Calibri" panose="020F0502020204030204" pitchFamily="34" charset="0"/>
              </a:rPr>
              <a:t>795</a:t>
            </a:r>
            <a:r>
              <a:rPr lang="nl-NL" dirty="0"/>
              <a:t> </a:t>
            </a:r>
            <a:r>
              <a:rPr lang="nl-NL" sz="1800" b="0" i="0" u="none" strike="noStrike" dirty="0">
                <a:solidFill>
                  <a:srgbClr val="000000"/>
                </a:solidFill>
                <a:effectLst/>
                <a:latin typeface="Calibri" panose="020F0502020204030204" pitchFamily="34" charset="0"/>
              </a:rPr>
              <a:t>-4374</a:t>
            </a:r>
            <a:r>
              <a:rPr lang="nl-NL" dirty="0"/>
              <a:t> </a:t>
            </a:r>
            <a:r>
              <a:rPr lang="nl-NL" sz="1800" b="0" i="0" u="none" strike="noStrike" dirty="0">
                <a:solidFill>
                  <a:srgbClr val="000000"/>
                </a:solidFill>
                <a:effectLst/>
                <a:latin typeface="Calibri" panose="020F0502020204030204" pitchFamily="34" charset="0"/>
              </a:rPr>
              <a:t>170</a:t>
            </a:r>
            <a:r>
              <a:rPr lang="nl-NL" dirty="0"/>
              <a:t> </a:t>
            </a:r>
            <a:r>
              <a:rPr lang="nl-NL" sz="1800" b="0" i="0" u="none" strike="noStrike" dirty="0" err="1">
                <a:solidFill>
                  <a:srgbClr val="000000"/>
                </a:solidFill>
                <a:effectLst/>
                <a:latin typeface="Calibri" panose="020F0502020204030204" pitchFamily="34" charset="0"/>
              </a:rPr>
              <a:t>Jered</a:t>
            </a:r>
            <a:r>
              <a:rPr lang="nl-NL" sz="1800" b="0" i="0" u="none" strike="noStrike" dirty="0">
                <a:solidFill>
                  <a:srgbClr val="000000"/>
                </a:solidFill>
                <a:effectLst/>
                <a:latin typeface="Calibri" panose="020F0502020204030204" pitchFamily="34" charset="0"/>
              </a:rPr>
              <a:t> </a:t>
            </a:r>
            <a:r>
              <a:rPr lang="nl-NL" sz="1800" b="0" i="0" u="none" strike="noStrike" dirty="0" err="1">
                <a:solidFill>
                  <a:srgbClr val="000000"/>
                </a:solidFill>
                <a:effectLst/>
                <a:latin typeface="Calibri" panose="020F0502020204030204" pitchFamily="34" charset="0"/>
              </a:rPr>
              <a:t>geb</a:t>
            </a:r>
            <a:r>
              <a:rPr lang="nl-NL" dirty="0"/>
              <a:t> </a:t>
            </a:r>
            <a:r>
              <a:rPr lang="nl-NL" sz="1800" b="0" i="0" u="none" strike="noStrike" dirty="0">
                <a:solidFill>
                  <a:srgbClr val="000000"/>
                </a:solidFill>
                <a:effectLst/>
                <a:latin typeface="Calibri" panose="020F0502020204030204" pitchFamily="34" charset="0"/>
              </a:rPr>
              <a:t>960</a:t>
            </a:r>
            <a:r>
              <a:rPr lang="nl-NL" dirty="0"/>
              <a:t> </a:t>
            </a:r>
            <a:r>
              <a:rPr lang="nl-NL" sz="1800" b="0" i="0" u="none" strike="noStrike" dirty="0">
                <a:solidFill>
                  <a:srgbClr val="000000"/>
                </a:solidFill>
                <a:effectLst/>
                <a:latin typeface="Calibri" panose="020F0502020204030204" pitchFamily="34" charset="0"/>
              </a:rPr>
              <a:t>-4209</a:t>
            </a:r>
            <a:r>
              <a:rPr lang="nl-NL" dirty="0"/>
              <a:t> </a:t>
            </a:r>
            <a:r>
              <a:rPr lang="nl-NL" sz="1800" b="0" i="0" u="none" strike="noStrike" dirty="0">
                <a:solidFill>
                  <a:srgbClr val="000000"/>
                </a:solidFill>
                <a:effectLst/>
                <a:latin typeface="Calibri" panose="020F0502020204030204" pitchFamily="34" charset="0"/>
              </a:rPr>
              <a:t>165</a:t>
            </a:r>
            <a:r>
              <a:rPr lang="nl-NL" dirty="0"/>
              <a:t> </a:t>
            </a:r>
            <a:r>
              <a:rPr lang="nl-NL" sz="1800" b="0" i="0" u="none" strike="noStrike" dirty="0" err="1">
                <a:solidFill>
                  <a:srgbClr val="000000"/>
                </a:solidFill>
                <a:effectLst/>
                <a:latin typeface="Calibri" panose="020F0502020204030204" pitchFamily="34" charset="0"/>
              </a:rPr>
              <a:t>Henoch</a:t>
            </a:r>
            <a:r>
              <a:rPr lang="nl-NL" sz="1800" b="0" i="0" u="none" strike="noStrike" dirty="0">
                <a:solidFill>
                  <a:srgbClr val="000000"/>
                </a:solidFill>
                <a:effectLst/>
                <a:latin typeface="Calibri" panose="020F0502020204030204" pitchFamily="34" charset="0"/>
              </a:rPr>
              <a:t> </a:t>
            </a:r>
            <a:r>
              <a:rPr lang="nl-NL" sz="1800" b="0" i="0" u="none" strike="noStrike" dirty="0" err="1">
                <a:solidFill>
                  <a:srgbClr val="000000"/>
                </a:solidFill>
                <a:effectLst/>
                <a:latin typeface="Calibri" panose="020F0502020204030204" pitchFamily="34" charset="0"/>
              </a:rPr>
              <a:t>geb</a:t>
            </a:r>
            <a:r>
              <a:rPr lang="nl-NL" dirty="0"/>
              <a:t> </a:t>
            </a:r>
            <a:r>
              <a:rPr lang="nl-NL" sz="1800" b="0" i="0" u="none" strike="noStrike" dirty="0">
                <a:solidFill>
                  <a:srgbClr val="000000"/>
                </a:solidFill>
                <a:effectLst/>
                <a:latin typeface="Calibri" panose="020F0502020204030204" pitchFamily="34" charset="0"/>
              </a:rPr>
              <a:t>1122</a:t>
            </a:r>
            <a:r>
              <a:rPr lang="nl-NL" dirty="0"/>
              <a:t> </a:t>
            </a:r>
            <a:r>
              <a:rPr lang="nl-NL" sz="1800" b="0" i="0" u="none" strike="noStrike" dirty="0">
                <a:solidFill>
                  <a:srgbClr val="000000"/>
                </a:solidFill>
                <a:effectLst/>
                <a:latin typeface="Calibri" panose="020F0502020204030204" pitchFamily="34" charset="0"/>
              </a:rPr>
              <a:t>-4047</a:t>
            </a:r>
            <a:r>
              <a:rPr lang="nl-NL" dirty="0"/>
              <a:t> </a:t>
            </a:r>
            <a:r>
              <a:rPr lang="nl-NL" sz="1800" b="0" i="0" u="none" strike="noStrike" dirty="0">
                <a:solidFill>
                  <a:srgbClr val="000000"/>
                </a:solidFill>
                <a:effectLst/>
                <a:latin typeface="Calibri" panose="020F0502020204030204" pitchFamily="34" charset="0"/>
              </a:rPr>
              <a:t>162</a:t>
            </a:r>
            <a:r>
              <a:rPr lang="nl-NL" dirty="0"/>
              <a:t> </a:t>
            </a:r>
            <a:r>
              <a:rPr lang="nl-NL" sz="1800" b="0" i="0" u="none" strike="noStrike" dirty="0" err="1">
                <a:solidFill>
                  <a:srgbClr val="000000"/>
                </a:solidFill>
                <a:effectLst/>
                <a:latin typeface="Calibri" panose="020F0502020204030204" pitchFamily="34" charset="0"/>
              </a:rPr>
              <a:t>Methusalach</a:t>
            </a:r>
            <a:r>
              <a:rPr lang="nl-NL" dirty="0"/>
              <a:t> </a:t>
            </a:r>
            <a:r>
              <a:rPr lang="nl-NL" sz="1800" b="0" i="0" u="none" strike="noStrike" dirty="0">
                <a:solidFill>
                  <a:srgbClr val="000000"/>
                </a:solidFill>
                <a:effectLst/>
                <a:latin typeface="Calibri" panose="020F0502020204030204" pitchFamily="34" charset="0"/>
              </a:rPr>
              <a:t>1287</a:t>
            </a:r>
            <a:r>
              <a:rPr lang="nl-NL" dirty="0"/>
              <a:t> </a:t>
            </a:r>
            <a:r>
              <a:rPr lang="nl-NL" sz="1800" b="0" i="0" u="none" strike="noStrike" dirty="0">
                <a:solidFill>
                  <a:srgbClr val="000000"/>
                </a:solidFill>
                <a:effectLst/>
                <a:latin typeface="Calibri" panose="020F0502020204030204" pitchFamily="34" charset="0"/>
              </a:rPr>
              <a:t>-3882</a:t>
            </a:r>
            <a:r>
              <a:rPr lang="nl-NL" dirty="0"/>
              <a:t> </a:t>
            </a:r>
            <a:r>
              <a:rPr lang="nl-NL" sz="1800" b="0" i="0" u="none" strike="noStrike" dirty="0">
                <a:solidFill>
                  <a:srgbClr val="000000"/>
                </a:solidFill>
                <a:effectLst/>
                <a:latin typeface="Calibri" panose="020F0502020204030204" pitchFamily="34" charset="0"/>
              </a:rPr>
              <a:t>165</a:t>
            </a:r>
            <a:r>
              <a:rPr lang="nl-NL" dirty="0"/>
              <a:t> </a:t>
            </a:r>
            <a:r>
              <a:rPr lang="nl-NL" sz="1800" b="0" i="0" u="none" strike="noStrike" dirty="0" err="1">
                <a:solidFill>
                  <a:srgbClr val="000000"/>
                </a:solidFill>
                <a:effectLst/>
                <a:latin typeface="Calibri" panose="020F0502020204030204" pitchFamily="34" charset="0"/>
              </a:rPr>
              <a:t>Lamech</a:t>
            </a:r>
            <a:r>
              <a:rPr lang="nl-NL" dirty="0"/>
              <a:t> </a:t>
            </a:r>
            <a:r>
              <a:rPr lang="nl-NL" sz="1800" b="0" i="0" u="none" strike="noStrike" dirty="0">
                <a:solidFill>
                  <a:srgbClr val="000000"/>
                </a:solidFill>
                <a:effectLst/>
                <a:latin typeface="Calibri" panose="020F0502020204030204" pitchFamily="34" charset="0"/>
              </a:rPr>
              <a:t>1474</a:t>
            </a:r>
            <a:r>
              <a:rPr lang="nl-NL" dirty="0"/>
              <a:t> </a:t>
            </a:r>
            <a:r>
              <a:rPr lang="nl-NL" sz="1800" b="0" i="0" u="none" strike="noStrike" dirty="0">
                <a:solidFill>
                  <a:srgbClr val="000000"/>
                </a:solidFill>
                <a:effectLst/>
                <a:latin typeface="Calibri" panose="020F0502020204030204" pitchFamily="34" charset="0"/>
              </a:rPr>
              <a:t>-3695</a:t>
            </a:r>
            <a:r>
              <a:rPr lang="nl-NL" dirty="0"/>
              <a:t> </a:t>
            </a:r>
            <a:r>
              <a:rPr lang="nl-NL" sz="1800" b="0" i="0" u="none" strike="noStrike" dirty="0">
                <a:solidFill>
                  <a:srgbClr val="000000"/>
                </a:solidFill>
                <a:effectLst/>
                <a:latin typeface="Calibri" panose="020F0502020204030204" pitchFamily="34" charset="0"/>
              </a:rPr>
              <a:t>187</a:t>
            </a:r>
            <a:r>
              <a:rPr lang="nl-NL" dirty="0"/>
              <a:t> </a:t>
            </a:r>
            <a:r>
              <a:rPr lang="nl-NL" sz="1800" b="0" i="0" u="none" strike="noStrike" dirty="0" err="1">
                <a:solidFill>
                  <a:srgbClr val="000000"/>
                </a:solidFill>
                <a:effectLst/>
                <a:latin typeface="Calibri" panose="020F0502020204030204" pitchFamily="34" charset="0"/>
              </a:rPr>
              <a:t>Noach</a:t>
            </a:r>
            <a:r>
              <a:rPr lang="nl-NL" dirty="0"/>
              <a:t> </a:t>
            </a:r>
            <a:r>
              <a:rPr lang="nl-NL" sz="1800" b="0" i="0" u="none" strike="noStrike" dirty="0">
                <a:solidFill>
                  <a:srgbClr val="000000"/>
                </a:solidFill>
                <a:effectLst/>
                <a:latin typeface="Calibri" panose="020F0502020204030204" pitchFamily="34" charset="0"/>
              </a:rPr>
              <a:t>1662</a:t>
            </a:r>
            <a:r>
              <a:rPr lang="nl-NL" dirty="0"/>
              <a:t> </a:t>
            </a:r>
            <a:r>
              <a:rPr lang="nl-NL" sz="1800" b="0" i="0" u="none" strike="noStrike" dirty="0">
                <a:solidFill>
                  <a:srgbClr val="000000"/>
                </a:solidFill>
                <a:effectLst/>
                <a:latin typeface="Calibri" panose="020F0502020204030204" pitchFamily="34" charset="0"/>
              </a:rPr>
              <a:t>-3507</a:t>
            </a:r>
            <a:r>
              <a:rPr lang="nl-NL" dirty="0"/>
              <a:t> </a:t>
            </a:r>
            <a:r>
              <a:rPr lang="nl-NL" sz="1800" b="0" i="0" u="none" strike="noStrike" dirty="0">
                <a:solidFill>
                  <a:srgbClr val="000000"/>
                </a:solidFill>
                <a:effectLst/>
                <a:latin typeface="Calibri" panose="020F0502020204030204" pitchFamily="34" charset="0"/>
              </a:rPr>
              <a:t>188</a:t>
            </a:r>
            <a:r>
              <a:rPr lang="nl-NL" dirty="0"/>
              <a:t> </a:t>
            </a:r>
            <a:r>
              <a:rPr lang="nl-NL" sz="1800" b="0" i="0" u="none" strike="noStrike" dirty="0">
                <a:solidFill>
                  <a:srgbClr val="000000"/>
                </a:solidFill>
                <a:effectLst/>
                <a:latin typeface="Calibri" panose="020F0502020204030204" pitchFamily="34" charset="0"/>
              </a:rPr>
              <a:t>Sem </a:t>
            </a:r>
            <a:r>
              <a:rPr lang="nl-NL" sz="1800" b="0" i="0" u="none" strike="noStrike" dirty="0" err="1">
                <a:solidFill>
                  <a:srgbClr val="000000"/>
                </a:solidFill>
                <a:effectLst/>
                <a:latin typeface="Calibri" panose="020F0502020204030204" pitchFamily="34" charset="0"/>
              </a:rPr>
              <a:t>geb</a:t>
            </a:r>
            <a:r>
              <a:rPr lang="nl-NL" dirty="0"/>
              <a:t> </a:t>
            </a:r>
            <a:r>
              <a:rPr lang="nl-NL" sz="1800" b="0" i="0" u="none" strike="noStrike" dirty="0">
                <a:solidFill>
                  <a:srgbClr val="000000"/>
                </a:solidFill>
                <a:effectLst/>
                <a:latin typeface="Calibri" panose="020F0502020204030204" pitchFamily="34" charset="0"/>
              </a:rPr>
              <a:t>2164</a:t>
            </a:r>
            <a:r>
              <a:rPr lang="nl-NL" dirty="0"/>
              <a:t> </a:t>
            </a:r>
            <a:r>
              <a:rPr lang="nl-NL" sz="1800" b="0" i="0" u="none" strike="noStrike" dirty="0">
                <a:solidFill>
                  <a:srgbClr val="000000"/>
                </a:solidFill>
                <a:effectLst/>
                <a:latin typeface="Calibri" panose="020F0502020204030204" pitchFamily="34" charset="0"/>
              </a:rPr>
              <a:t>-3005</a:t>
            </a:r>
            <a:r>
              <a:rPr lang="nl-NL" dirty="0"/>
              <a:t> </a:t>
            </a:r>
            <a:r>
              <a:rPr lang="nl-NL" sz="1800" b="0" i="0" u="none" strike="noStrike" dirty="0">
                <a:solidFill>
                  <a:srgbClr val="000000"/>
                </a:solidFill>
                <a:effectLst/>
                <a:latin typeface="Calibri" panose="020F0502020204030204" pitchFamily="34" charset="0"/>
              </a:rPr>
              <a:t>502</a:t>
            </a:r>
            <a:r>
              <a:rPr lang="nl-NL" dirty="0"/>
              <a:t> </a:t>
            </a:r>
            <a:r>
              <a:rPr lang="nl-NL" sz="1800" b="0" i="0" u="none" strike="noStrike" dirty="0">
                <a:solidFill>
                  <a:srgbClr val="000000"/>
                </a:solidFill>
                <a:effectLst/>
                <a:latin typeface="Calibri" panose="020F0502020204030204" pitchFamily="34" charset="0"/>
              </a:rPr>
              <a:t>VLOED</a:t>
            </a:r>
            <a:r>
              <a:rPr lang="nl-NL" dirty="0"/>
              <a:t> </a:t>
            </a:r>
            <a:r>
              <a:rPr lang="nl-NL" sz="1800" b="0" i="0" u="none" strike="noStrike" dirty="0">
                <a:solidFill>
                  <a:srgbClr val="000000"/>
                </a:solidFill>
                <a:effectLst/>
                <a:latin typeface="Calibri" panose="020F0502020204030204" pitchFamily="34" charset="0"/>
              </a:rPr>
              <a:t>2262</a:t>
            </a:r>
            <a:r>
              <a:rPr lang="nl-NL" dirty="0"/>
              <a:t> </a:t>
            </a:r>
            <a:r>
              <a:rPr lang="nl-NL" sz="1800" b="0" i="0" u="none" strike="noStrike" dirty="0">
                <a:solidFill>
                  <a:srgbClr val="000000"/>
                </a:solidFill>
                <a:effectLst/>
                <a:latin typeface="Calibri" panose="020F0502020204030204" pitchFamily="34" charset="0"/>
              </a:rPr>
              <a:t>-2907</a:t>
            </a:r>
            <a:r>
              <a:rPr lang="nl-NL" dirty="0"/>
              <a:t> </a:t>
            </a:r>
            <a:r>
              <a:rPr lang="nl-NL" sz="1800" b="0" i="0" u="none" strike="noStrike" dirty="0">
                <a:solidFill>
                  <a:srgbClr val="000000"/>
                </a:solidFill>
                <a:effectLst/>
                <a:latin typeface="Calibri" panose="020F0502020204030204" pitchFamily="34" charset="0"/>
              </a:rPr>
              <a:t>98</a:t>
            </a:r>
            <a:r>
              <a:rPr lang="nl-NL" dirty="0"/>
              <a:t> </a:t>
            </a:r>
          </a:p>
          <a:p>
            <a:endParaRPr lang="nl-NL" dirty="0"/>
          </a:p>
          <a:p>
            <a:r>
              <a:rPr lang="nl-NL" dirty="0"/>
              <a:t>2 Petrus 3:10  Maar de dag des Heeren zal komen als een dief in de nacht. Dan zullen de hemelen met gedruis voorbijgaan en de elementen brandend vergaan, en de aarde en de werken daarop zullen verbranden. 11 Als deze dingen dus allemaal vergaan, hoedanig behoort u dan te zijn in heilige levenswandel en in godsvrucht; 12  u, die de komst van de dag van God verwacht en daarnaar verlangt, de dag waarop de hemelen, door vuur aangestoken, zullen vergaan en de elementen brandend zullen wegsmelten. 13  Maar wij verwachten, overeenkomstig Zijn belofte, nieuwe hemelen en een nieuwe aarde, waar gerechtigheid woont.</a:t>
            </a:r>
          </a:p>
          <a:p>
            <a:endParaRPr lang="nl-NL" dirty="0"/>
          </a:p>
        </p:txBody>
      </p:sp>
      <p:sp>
        <p:nvSpPr>
          <p:cNvPr id="4" name="Tijdelijke aanduiding voor dianummer 3"/>
          <p:cNvSpPr>
            <a:spLocks noGrp="1"/>
          </p:cNvSpPr>
          <p:nvPr>
            <p:ph type="sldNum" sz="quarter" idx="5"/>
          </p:nvPr>
        </p:nvSpPr>
        <p:spPr/>
        <p:txBody>
          <a:bodyPr/>
          <a:lstStyle/>
          <a:p>
            <a:fld id="{878C456A-0321-42D0-BB1B-53F9B20897A1}" type="slidenum">
              <a:rPr lang="nl-NL" smtClean="0"/>
              <a:t>18</a:t>
            </a:fld>
            <a:endParaRPr lang="nl-NL"/>
          </a:p>
        </p:txBody>
      </p:sp>
    </p:spTree>
    <p:extLst>
      <p:ext uri="{BB962C8B-B14F-4D97-AF65-F5344CB8AC3E}">
        <p14:creationId xmlns:p14="http://schemas.microsoft.com/office/powerpoint/2010/main" val="18355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1557B-7FB8-AF36-43AB-DCC4C90FAB8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78CF329-F6C2-0581-DAEB-C451917148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2951915-3327-2B17-E188-622889789FFB}"/>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5" name="Tijdelijke aanduiding voor voettekst 4">
            <a:extLst>
              <a:ext uri="{FF2B5EF4-FFF2-40B4-BE49-F238E27FC236}">
                <a16:creationId xmlns:a16="http://schemas.microsoft.com/office/drawing/2014/main" id="{858CCC92-C9A2-8A9F-33E8-9012D98419F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3E8277-AA9D-5543-88D4-61E051312899}"/>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2163628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07AFA-5DDD-8DD1-14F4-1FA0A55D88E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419C8-A90C-1CFD-6714-704DDD953EB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EED8A6-BC98-13F9-6A17-60BBA428F57C}"/>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5" name="Tijdelijke aanduiding voor voettekst 4">
            <a:extLst>
              <a:ext uri="{FF2B5EF4-FFF2-40B4-BE49-F238E27FC236}">
                <a16:creationId xmlns:a16="http://schemas.microsoft.com/office/drawing/2014/main" id="{B7D65700-D940-C480-301D-87FD17A3B6A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C37065-3A68-DCDB-58B7-DAD1C1721921}"/>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94732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D2EE825-3794-17A5-1FB1-ED2D9600B23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D8D8A7C-F8C9-729C-A216-DF8AAEA2328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F2F3282-C744-A4D0-8FA1-04B725202114}"/>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5" name="Tijdelijke aanduiding voor voettekst 4">
            <a:extLst>
              <a:ext uri="{FF2B5EF4-FFF2-40B4-BE49-F238E27FC236}">
                <a16:creationId xmlns:a16="http://schemas.microsoft.com/office/drawing/2014/main" id="{256D3057-4A5F-0944-A079-548754B018C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F6B1C0D-23D9-0BAC-1AF0-44BACD9ECA34}"/>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2427422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7423A-9C22-1F2C-B8C0-6449FA9F964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BCE0349-1095-0D53-1299-6B1DDD11B3C0}"/>
              </a:ext>
            </a:extLst>
          </p:cNvPr>
          <p:cNvSpPr>
            <a:spLocks noGrp="1"/>
          </p:cNvSpPr>
          <p:nvPr>
            <p:ph idx="1"/>
          </p:nvPr>
        </p:nvSpPr>
        <p:spPr>
          <a:xfrm>
            <a:off x="838200" y="1829377"/>
            <a:ext cx="10515600" cy="4351338"/>
          </a:xfrm>
        </p:spPr>
        <p:txBody>
          <a:bodyPr>
            <a:normAutofit/>
          </a:bodyPr>
          <a:lstStyle>
            <a:lvl1pPr>
              <a:defRPr sz="2800"/>
            </a:lvl1pPr>
            <a:lvl2pPr>
              <a:defRPr sz="2400"/>
            </a:lvl2pPr>
            <a:lvl3pPr>
              <a:defRPr sz="2000"/>
            </a:lvl3pPr>
            <a:lvl4pPr>
              <a:defRPr sz="1800"/>
            </a:lvl4pPr>
            <a:lvl5pPr>
              <a:defRPr sz="18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3041585-E791-06E8-B18B-A23B36CA9A0B}"/>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5" name="Tijdelijke aanduiding voor voettekst 4">
            <a:extLst>
              <a:ext uri="{FF2B5EF4-FFF2-40B4-BE49-F238E27FC236}">
                <a16:creationId xmlns:a16="http://schemas.microsoft.com/office/drawing/2014/main" id="{869BB66E-636C-3F2D-EFCB-D10F15F9D98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595B52-2A57-2EC6-A4F4-F20FBEADC220}"/>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1993128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109D-0F83-68D9-4CF3-F0F75E9A0CA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5D53D2F-49F2-72B3-A723-4C31A0B225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67C3B07-5A8A-ED27-A139-CA51A8D63931}"/>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5" name="Tijdelijke aanduiding voor voettekst 4">
            <a:extLst>
              <a:ext uri="{FF2B5EF4-FFF2-40B4-BE49-F238E27FC236}">
                <a16:creationId xmlns:a16="http://schemas.microsoft.com/office/drawing/2014/main" id="{70EA3B87-A4F9-EABF-7964-41B45100C2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D2F748-8BC9-EBCF-B383-12861F22E45C}"/>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1195491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2C1F8-2E68-A46C-092C-F8FF6B5B676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4820045-DCA8-F081-4366-25CA9DE2CE4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ED725A8-B337-D923-62D2-18E875AF7C1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AB9C836-6F47-6F83-92C3-9578BE39D0DA}"/>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6" name="Tijdelijke aanduiding voor voettekst 5">
            <a:extLst>
              <a:ext uri="{FF2B5EF4-FFF2-40B4-BE49-F238E27FC236}">
                <a16:creationId xmlns:a16="http://schemas.microsoft.com/office/drawing/2014/main" id="{8624B35D-E6A5-FF4B-5BC4-45F3B99C15C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C08C9C4-0653-CB14-E07A-7B73823BA688}"/>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395199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36653-F4B9-6083-D4B8-3279E7D01FC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AF6788A-C0B6-6F72-8B55-E2B17DA46C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10BD7F7-E962-1FB6-1FE4-5CD79A43F84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294DE73-2D13-D26D-CEC3-ADF4C45AA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3A2CA24-8204-F78A-C5D7-2ECC0B13D77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467E00C-4D92-6A06-32F1-FAD22544A0FF}"/>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8" name="Tijdelijke aanduiding voor voettekst 7">
            <a:extLst>
              <a:ext uri="{FF2B5EF4-FFF2-40B4-BE49-F238E27FC236}">
                <a16:creationId xmlns:a16="http://schemas.microsoft.com/office/drawing/2014/main" id="{0C83A513-BDE5-E84C-F9CC-A4383D37196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53F32B8-BC35-5044-3D16-83FB2645AD69}"/>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36332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0AC07-D1B7-8399-59A3-A6078073312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0C229A2-EC23-8CDD-A371-0486427966B3}"/>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4" name="Tijdelijke aanduiding voor voettekst 3">
            <a:extLst>
              <a:ext uri="{FF2B5EF4-FFF2-40B4-BE49-F238E27FC236}">
                <a16:creationId xmlns:a16="http://schemas.microsoft.com/office/drawing/2014/main" id="{C52CD26A-AAB6-A140-A466-65414714CAF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2D9B92A-ECC9-583A-6B99-6DEDB6AA7960}"/>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133466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D6D0398-138B-0E49-B325-54981A00020E}"/>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3" name="Tijdelijke aanduiding voor voettekst 2">
            <a:extLst>
              <a:ext uri="{FF2B5EF4-FFF2-40B4-BE49-F238E27FC236}">
                <a16:creationId xmlns:a16="http://schemas.microsoft.com/office/drawing/2014/main" id="{E788CFCD-280B-8AC4-DC2E-8B01515C48C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C91E63-71A7-F452-74F3-BE8247BD5923}"/>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62453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137E3-CC82-6788-ADBE-F2CC359FCF6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80BCE96-A994-B51E-146D-87E58032B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6908DFA-D662-23F0-A768-1AB5A5FB7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B690F9D-0D94-323F-9337-92DFB002F0C2}"/>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6" name="Tijdelijke aanduiding voor voettekst 5">
            <a:extLst>
              <a:ext uri="{FF2B5EF4-FFF2-40B4-BE49-F238E27FC236}">
                <a16:creationId xmlns:a16="http://schemas.microsoft.com/office/drawing/2014/main" id="{6A1B1A2A-057A-7F34-8E1E-5CDEC1929C9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6F55735-DA94-E562-E18C-7122B0223970}"/>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384847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F1A7F-8839-8E1A-220F-06625C22AD5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E17C948-FD4C-6750-C94C-32E48ADDB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3D3296A-872D-9DE7-4199-3BDBE2C8D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89B0FDF-332F-8958-1730-D50762271C6B}"/>
              </a:ext>
            </a:extLst>
          </p:cNvPr>
          <p:cNvSpPr>
            <a:spLocks noGrp="1"/>
          </p:cNvSpPr>
          <p:nvPr>
            <p:ph type="dt" sz="half" idx="10"/>
          </p:nvPr>
        </p:nvSpPr>
        <p:spPr/>
        <p:txBody>
          <a:bodyPr/>
          <a:lstStyle/>
          <a:p>
            <a:fld id="{48971A36-BBAB-48E2-8476-5339DB0C8557}" type="datetimeFigureOut">
              <a:rPr lang="nl-NL" smtClean="0"/>
              <a:t>13-1-2023</a:t>
            </a:fld>
            <a:endParaRPr lang="nl-NL"/>
          </a:p>
        </p:txBody>
      </p:sp>
      <p:sp>
        <p:nvSpPr>
          <p:cNvPr id="6" name="Tijdelijke aanduiding voor voettekst 5">
            <a:extLst>
              <a:ext uri="{FF2B5EF4-FFF2-40B4-BE49-F238E27FC236}">
                <a16:creationId xmlns:a16="http://schemas.microsoft.com/office/drawing/2014/main" id="{7190417E-F9C6-2289-FCFB-C249D07A85E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42A0F0B-BF53-D77E-67B9-DC06BB1015E9}"/>
              </a:ext>
            </a:extLst>
          </p:cNvPr>
          <p:cNvSpPr>
            <a:spLocks noGrp="1"/>
          </p:cNvSpPr>
          <p:nvPr>
            <p:ph type="sldNum" sz="quarter" idx="12"/>
          </p:nvPr>
        </p:nvSpPr>
        <p:spPr/>
        <p:txBody>
          <a:bodyPr/>
          <a:lstStyle/>
          <a:p>
            <a:fld id="{CFCDDAA5-7296-4D60-B796-5A6271EEFDAB}" type="slidenum">
              <a:rPr lang="nl-NL" smtClean="0"/>
              <a:t>‹nr.›</a:t>
            </a:fld>
            <a:endParaRPr lang="nl-NL"/>
          </a:p>
        </p:txBody>
      </p:sp>
    </p:spTree>
    <p:extLst>
      <p:ext uri="{BB962C8B-B14F-4D97-AF65-F5344CB8AC3E}">
        <p14:creationId xmlns:p14="http://schemas.microsoft.com/office/powerpoint/2010/main" val="3037331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EAFECD9-D7C5-0C27-EA8F-4F79CF1AB1F3}"/>
              </a:ext>
            </a:extLst>
          </p:cNvPr>
          <p:cNvSpPr>
            <a:spLocks noGrp="1"/>
          </p:cNvSpPr>
          <p:nvPr>
            <p:ph type="title"/>
          </p:nvPr>
        </p:nvSpPr>
        <p:spPr>
          <a:xfrm>
            <a:off x="838200" y="328180"/>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B14DAFFE-EA96-F6CF-42AF-CE3F41FA972B}"/>
              </a:ext>
            </a:extLst>
          </p:cNvPr>
          <p:cNvSpPr>
            <a:spLocks noGrp="1"/>
          </p:cNvSpPr>
          <p:nvPr>
            <p:ph type="body" idx="1"/>
          </p:nvPr>
        </p:nvSpPr>
        <p:spPr>
          <a:xfrm>
            <a:off x="838200" y="1862571"/>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B8C3659-706E-0CD1-1F79-40C44643A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71A36-BBAB-48E2-8476-5339DB0C8557}" type="datetimeFigureOut">
              <a:rPr lang="nl-NL" smtClean="0"/>
              <a:t>13-1-2023</a:t>
            </a:fld>
            <a:endParaRPr lang="nl-NL"/>
          </a:p>
        </p:txBody>
      </p:sp>
      <p:sp>
        <p:nvSpPr>
          <p:cNvPr id="5" name="Tijdelijke aanduiding voor voettekst 4">
            <a:extLst>
              <a:ext uri="{FF2B5EF4-FFF2-40B4-BE49-F238E27FC236}">
                <a16:creationId xmlns:a16="http://schemas.microsoft.com/office/drawing/2014/main" id="{B9D841DD-AD85-E1C8-8A84-49E25A6AA7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B84D089-BEDF-A484-0D4A-71B48E7EA9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DDAA5-7296-4D60-B796-5A6271EEFDAB}" type="slidenum">
              <a:rPr lang="nl-NL" smtClean="0"/>
              <a:t>‹nr.›</a:t>
            </a:fld>
            <a:endParaRPr lang="nl-NL"/>
          </a:p>
        </p:txBody>
      </p:sp>
    </p:spTree>
    <p:extLst>
      <p:ext uri="{BB962C8B-B14F-4D97-AF65-F5344CB8AC3E}">
        <p14:creationId xmlns:p14="http://schemas.microsoft.com/office/powerpoint/2010/main" val="1065153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70C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evolutietheorie-ontkracht.com/biologische-aanwijzingen-voor-evoluti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bing.com/videos/search?q=st+helena+geology&amp;docid=607992736290076912&amp;mid=1CFC4D0141CBAB61442D1CFC4D0141CBAB61442D&amp;view=detail&amp;FORM=VIRE"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logos.nl/aanbevolenbronne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mens-en-gezondheid.infonu.nl/leven/28874-de-bloedstollingscascade.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s://biologielessen.nl/index.php/dna-18/619-bloedstollin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logos.nl/unieke-livestreams-met-wereldberoemde-dr-james-tour-en-dr-peter-borge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hyperlink" Target="https://logos.nl/livestream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DrJamesTour/featur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jLG7hMJK1U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inco.nl/1987-en-de-uienprij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eet-magazine.nl/artikelen/historie/drijvende-bossen/" TargetMode="External"/><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2DD739-A85F-044A-F6F4-4DA48FF5777B}"/>
              </a:ext>
            </a:extLst>
          </p:cNvPr>
          <p:cNvSpPr>
            <a:spLocks noGrp="1"/>
          </p:cNvSpPr>
          <p:nvPr>
            <p:ph type="ctrTitle"/>
          </p:nvPr>
        </p:nvSpPr>
        <p:spPr/>
        <p:txBody>
          <a:bodyPr/>
          <a:lstStyle/>
          <a:p>
            <a:r>
              <a:rPr lang="nl-NL" dirty="0"/>
              <a:t>Wat is waarheid?</a:t>
            </a:r>
          </a:p>
        </p:txBody>
      </p:sp>
      <p:sp>
        <p:nvSpPr>
          <p:cNvPr id="3" name="Ondertitel 2">
            <a:extLst>
              <a:ext uri="{FF2B5EF4-FFF2-40B4-BE49-F238E27FC236}">
                <a16:creationId xmlns:a16="http://schemas.microsoft.com/office/drawing/2014/main" id="{CE0A01AA-1BF1-DA89-0C5E-9A8E1646B153}"/>
              </a:ext>
            </a:extLst>
          </p:cNvPr>
          <p:cNvSpPr>
            <a:spLocks noGrp="1"/>
          </p:cNvSpPr>
          <p:nvPr>
            <p:ph type="subTitle" idx="1"/>
          </p:nvPr>
        </p:nvSpPr>
        <p:spPr/>
        <p:txBody>
          <a:bodyPr/>
          <a:lstStyle/>
          <a:p>
            <a:r>
              <a:rPr lang="nl-NL" dirty="0" err="1"/>
              <a:t>Together</a:t>
            </a:r>
            <a:r>
              <a:rPr lang="nl-NL" dirty="0"/>
              <a:t> 13 januari 2023</a:t>
            </a:r>
          </a:p>
        </p:txBody>
      </p:sp>
    </p:spTree>
    <p:extLst>
      <p:ext uri="{BB962C8B-B14F-4D97-AF65-F5344CB8AC3E}">
        <p14:creationId xmlns:p14="http://schemas.microsoft.com/office/powerpoint/2010/main" val="3136777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46C48-2B74-72D4-286E-8521711AA18F}"/>
              </a:ext>
            </a:extLst>
          </p:cNvPr>
          <p:cNvSpPr>
            <a:spLocks noGrp="1"/>
          </p:cNvSpPr>
          <p:nvPr>
            <p:ph type="title"/>
          </p:nvPr>
        </p:nvSpPr>
        <p:spPr/>
        <p:txBody>
          <a:bodyPr/>
          <a:lstStyle/>
          <a:p>
            <a:r>
              <a:rPr lang="nl-NL" dirty="0"/>
              <a:t>De schoolboeken</a:t>
            </a:r>
          </a:p>
        </p:txBody>
      </p:sp>
      <p:pic>
        <p:nvPicPr>
          <p:cNvPr id="1026" name="Picture 2">
            <a:extLst>
              <a:ext uri="{FF2B5EF4-FFF2-40B4-BE49-F238E27FC236}">
                <a16:creationId xmlns:a16="http://schemas.microsoft.com/office/drawing/2014/main" id="{00332FB0-04D5-64BE-2A54-1544D6757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486" y="1382979"/>
            <a:ext cx="4251857" cy="371747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303697A5-98D8-99C5-8B77-583B340A94E6}"/>
              </a:ext>
            </a:extLst>
          </p:cNvPr>
          <p:cNvSpPr txBox="1"/>
          <p:nvPr/>
        </p:nvSpPr>
        <p:spPr>
          <a:xfrm>
            <a:off x="7297884" y="1653743"/>
            <a:ext cx="4114801" cy="1754326"/>
          </a:xfrm>
          <a:prstGeom prst="rect">
            <a:avLst/>
          </a:prstGeom>
          <a:noFill/>
        </p:spPr>
        <p:txBody>
          <a:bodyPr wrap="square" rtlCol="0">
            <a:spAutoFit/>
          </a:bodyPr>
          <a:lstStyle/>
          <a:p>
            <a:r>
              <a:rPr lang="nl-NL" dirty="0">
                <a:hlinkClick r:id="rId4"/>
              </a:rPr>
              <a:t>https://evolutietheorie-ontkracht.com/biologische-aanwijzingen-voor-evolutie/</a:t>
            </a:r>
            <a:r>
              <a:rPr lang="nl-NL" dirty="0"/>
              <a:t> </a:t>
            </a:r>
          </a:p>
          <a:p>
            <a:endParaRPr lang="nl-NL" dirty="0"/>
          </a:p>
          <a:p>
            <a:endParaRPr lang="nl-NL" dirty="0"/>
          </a:p>
          <a:p>
            <a:r>
              <a:rPr lang="nl-NL" b="0" i="0" dirty="0">
                <a:solidFill>
                  <a:srgbClr val="666666"/>
                </a:solidFill>
                <a:effectLst/>
                <a:latin typeface="Open Sans" panose="020B0606030504020204" pitchFamily="34" charset="0"/>
              </a:rPr>
              <a:t>Michaël </a:t>
            </a:r>
            <a:r>
              <a:rPr lang="nl-NL" b="0" i="0" dirty="0" err="1">
                <a:solidFill>
                  <a:srgbClr val="666666"/>
                </a:solidFill>
                <a:effectLst/>
                <a:latin typeface="Open Sans" panose="020B0606030504020204" pitchFamily="34" charset="0"/>
              </a:rPr>
              <a:t>Dekee</a:t>
            </a:r>
            <a:endParaRPr lang="nl-NL" b="0" i="0" dirty="0">
              <a:solidFill>
                <a:srgbClr val="666666"/>
              </a:solidFill>
              <a:effectLst/>
              <a:latin typeface="Open Sans" panose="020B0606030504020204" pitchFamily="34" charset="0"/>
            </a:endParaRPr>
          </a:p>
        </p:txBody>
      </p:sp>
      <p:pic>
        <p:nvPicPr>
          <p:cNvPr id="1028" name="Picture 4">
            <a:extLst>
              <a:ext uri="{FF2B5EF4-FFF2-40B4-BE49-F238E27FC236}">
                <a16:creationId xmlns:a16="http://schemas.microsoft.com/office/drawing/2014/main" id="{CBC704F8-3D9C-43AB-3966-07B6278F32B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4400" y="2488849"/>
            <a:ext cx="3564085" cy="448956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ED184CDA-09B8-5C24-809B-D89F8D873A03}"/>
              </a:ext>
            </a:extLst>
          </p:cNvPr>
          <p:cNvSpPr txBox="1"/>
          <p:nvPr/>
        </p:nvSpPr>
        <p:spPr>
          <a:xfrm>
            <a:off x="1049486" y="5100449"/>
            <a:ext cx="5645228" cy="646331"/>
          </a:xfrm>
          <a:prstGeom prst="rect">
            <a:avLst/>
          </a:prstGeom>
          <a:noFill/>
        </p:spPr>
        <p:txBody>
          <a:bodyPr wrap="square" rtlCol="0">
            <a:spAutoFit/>
          </a:bodyPr>
          <a:lstStyle/>
          <a:p>
            <a:pPr algn="ctr"/>
            <a:r>
              <a:rPr lang="nl-NL" dirty="0"/>
              <a:t>De embryo’s van </a:t>
            </a:r>
            <a:r>
              <a:rPr lang="nl-NL" dirty="0" err="1"/>
              <a:t>Haeckel</a:t>
            </a:r>
            <a:r>
              <a:rPr lang="nl-NL" dirty="0"/>
              <a:t> – indoctrinatie</a:t>
            </a:r>
          </a:p>
          <a:p>
            <a:pPr algn="ctr"/>
            <a:r>
              <a:rPr lang="nl-NL" dirty="0"/>
              <a:t>Geef voorbeelden van het spontaan ontstaan van leven.</a:t>
            </a:r>
          </a:p>
        </p:txBody>
      </p:sp>
    </p:spTree>
    <p:extLst>
      <p:ext uri="{BB962C8B-B14F-4D97-AF65-F5344CB8AC3E}">
        <p14:creationId xmlns:p14="http://schemas.microsoft.com/office/powerpoint/2010/main" val="163611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61A74-B801-730E-9FB0-0C57E151DD46}"/>
              </a:ext>
            </a:extLst>
          </p:cNvPr>
          <p:cNvSpPr>
            <a:spLocks noGrp="1"/>
          </p:cNvSpPr>
          <p:nvPr>
            <p:ph type="title"/>
          </p:nvPr>
        </p:nvSpPr>
        <p:spPr/>
        <p:txBody>
          <a:bodyPr>
            <a:normAutofit/>
          </a:bodyPr>
          <a:lstStyle/>
          <a:p>
            <a:r>
              <a:rPr lang="nl-NL" dirty="0"/>
              <a:t>Geologie  - nieuwe inzichten   …. 1980</a:t>
            </a:r>
            <a:br>
              <a:rPr lang="nl-NL" dirty="0"/>
            </a:br>
            <a:r>
              <a:rPr lang="nl-NL" sz="3200" dirty="0"/>
              <a:t>Na de uitbarsting van Mount st Helen in Washington in 9 uur</a:t>
            </a:r>
            <a:endParaRPr lang="nl-NL" dirty="0"/>
          </a:p>
        </p:txBody>
      </p:sp>
      <p:pic>
        <p:nvPicPr>
          <p:cNvPr id="9" name="Tijdelijke aanduiding voor inhoud 8">
            <a:extLst>
              <a:ext uri="{FF2B5EF4-FFF2-40B4-BE49-F238E27FC236}">
                <a16:creationId xmlns:a16="http://schemas.microsoft.com/office/drawing/2014/main" id="{D3649A89-6B17-3CB9-B894-93FE70ED485F}"/>
              </a:ext>
            </a:extLst>
          </p:cNvPr>
          <p:cNvPicPr>
            <a:picLocks noGrp="1" noChangeAspect="1"/>
          </p:cNvPicPr>
          <p:nvPr>
            <p:ph idx="1"/>
          </p:nvPr>
        </p:nvPicPr>
        <p:blipFill>
          <a:blip r:embed="rId2"/>
          <a:stretch>
            <a:fillRect/>
          </a:stretch>
        </p:blipFill>
        <p:spPr>
          <a:xfrm>
            <a:off x="1023055" y="1720510"/>
            <a:ext cx="9133315" cy="5137490"/>
          </a:xfrm>
        </p:spPr>
      </p:pic>
      <p:sp>
        <p:nvSpPr>
          <p:cNvPr id="10" name="Tekstvak 9">
            <a:extLst>
              <a:ext uri="{FF2B5EF4-FFF2-40B4-BE49-F238E27FC236}">
                <a16:creationId xmlns:a16="http://schemas.microsoft.com/office/drawing/2014/main" id="{8C1F447C-0952-8526-DBB5-B03F61D871E7}"/>
              </a:ext>
            </a:extLst>
          </p:cNvPr>
          <p:cNvSpPr txBox="1"/>
          <p:nvPr/>
        </p:nvSpPr>
        <p:spPr>
          <a:xfrm>
            <a:off x="1153886" y="6155639"/>
            <a:ext cx="8871858" cy="646331"/>
          </a:xfrm>
          <a:prstGeom prst="rect">
            <a:avLst/>
          </a:prstGeom>
          <a:noFill/>
        </p:spPr>
        <p:txBody>
          <a:bodyPr wrap="square">
            <a:spAutoFit/>
          </a:bodyPr>
          <a:lstStyle/>
          <a:p>
            <a:r>
              <a:rPr lang="nl-NL" dirty="0">
                <a:solidFill>
                  <a:schemeClr val="bg1"/>
                </a:solidFill>
                <a:hlinkClick r:id="rId3">
                  <a:extLst>
                    <a:ext uri="{A12FA001-AC4F-418D-AE19-62706E023703}">
                      <ahyp:hlinkClr xmlns:ahyp="http://schemas.microsoft.com/office/drawing/2018/hyperlinkcolor" val="tx"/>
                    </a:ext>
                  </a:extLst>
                </a:hlinkClick>
              </a:rPr>
              <a:t>https://www.bing.com/videos/search?q=st+helena+geology&amp;docid=607992736290076912&amp;mid=1CFC4D0141CBAB61442D1CFC4D0141CBAB61442D&amp;view=detail&amp;FORM=VIRE</a:t>
            </a:r>
            <a:r>
              <a:rPr lang="nl-NL" dirty="0">
                <a:solidFill>
                  <a:schemeClr val="bg1"/>
                </a:solidFill>
              </a:rPr>
              <a:t> </a:t>
            </a:r>
          </a:p>
        </p:txBody>
      </p:sp>
    </p:spTree>
    <p:extLst>
      <p:ext uri="{BB962C8B-B14F-4D97-AF65-F5344CB8AC3E}">
        <p14:creationId xmlns:p14="http://schemas.microsoft.com/office/powerpoint/2010/main" val="1236842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F7E6E-F1C3-3BE2-9711-6535F7D9D83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DD3C0D1-D94B-05A4-40E9-06FEDFC3EE42}"/>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4B6A4B5A-323C-4A1C-2826-EC564E8913F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29154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338AD-D060-8B65-85D6-9A6731ABD4F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8403B30-BC70-1FD9-3ABA-8C54027C8A96}"/>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0780EA57-B557-CD6D-97A1-706C68DE249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20596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018FE-9D1D-4473-0011-6E42CE5D085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5A0B343-A89A-FDDE-4DCB-B3EFF2EB878D}"/>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DD411CF5-153F-AC4A-2707-7F68155181D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5277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1C65F-E445-E594-5A9E-E0D4BAE3D75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8567AB8-D84A-E09B-3857-2279316DB59D}"/>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4D6A9487-E3BE-42D6-5A46-B7F527B6BE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5209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F896188-1B9C-D4E0-409D-CBF1383B6C5D}"/>
              </a:ext>
            </a:extLst>
          </p:cNvPr>
          <p:cNvSpPr>
            <a:spLocks noGrp="1"/>
          </p:cNvSpPr>
          <p:nvPr>
            <p:ph type="ctrTitle"/>
          </p:nvPr>
        </p:nvSpPr>
        <p:spPr/>
        <p:txBody>
          <a:bodyPr/>
          <a:lstStyle/>
          <a:p>
            <a:r>
              <a:rPr lang="nl-NL" dirty="0"/>
              <a:t>Waarom wordt </a:t>
            </a:r>
            <a:br>
              <a:rPr lang="nl-NL" dirty="0"/>
            </a:br>
            <a:r>
              <a:rPr lang="nl-NL" dirty="0"/>
              <a:t>de waarheid verward?</a:t>
            </a:r>
          </a:p>
        </p:txBody>
      </p:sp>
      <p:sp>
        <p:nvSpPr>
          <p:cNvPr id="6" name="Ondertitel 5">
            <a:extLst>
              <a:ext uri="{FF2B5EF4-FFF2-40B4-BE49-F238E27FC236}">
                <a16:creationId xmlns:a16="http://schemas.microsoft.com/office/drawing/2014/main" id="{E4E8ECAC-B1F4-AAF8-9254-5671A39D64D7}"/>
              </a:ext>
            </a:extLst>
          </p:cNvPr>
          <p:cNvSpPr>
            <a:spLocks noGrp="1"/>
          </p:cNvSpPr>
          <p:nvPr>
            <p:ph type="subTitle" idx="1"/>
          </p:nvPr>
        </p:nvSpPr>
        <p:spPr>
          <a:xfrm>
            <a:off x="1524000" y="3602037"/>
            <a:ext cx="9144000" cy="2975225"/>
          </a:xfrm>
        </p:spPr>
        <p:txBody>
          <a:bodyPr>
            <a:normAutofit/>
          </a:bodyPr>
          <a:lstStyle/>
          <a:p>
            <a:r>
              <a:rPr lang="nl-NL" dirty="0"/>
              <a:t>De naam voor duivel is</a:t>
            </a:r>
          </a:p>
          <a:p>
            <a:r>
              <a:rPr lang="nl-NL" dirty="0" err="1"/>
              <a:t>Diabolos</a:t>
            </a:r>
            <a:r>
              <a:rPr lang="nl-NL" dirty="0"/>
              <a:t> afkomstig van</a:t>
            </a:r>
          </a:p>
          <a:p>
            <a:r>
              <a:rPr lang="nl-NL" dirty="0"/>
              <a:t> </a:t>
            </a:r>
            <a:r>
              <a:rPr lang="nl-NL" sz="3600" b="1" dirty="0">
                <a:solidFill>
                  <a:srgbClr val="CC00CC"/>
                </a:solidFill>
              </a:rPr>
              <a:t>dia-</a:t>
            </a:r>
            <a:r>
              <a:rPr lang="nl-NL" sz="3600" b="1" dirty="0" err="1">
                <a:solidFill>
                  <a:srgbClr val="CC00CC"/>
                </a:solidFill>
              </a:rPr>
              <a:t>ballo</a:t>
            </a:r>
            <a:endParaRPr lang="nl-NL" sz="3600" b="1" dirty="0">
              <a:solidFill>
                <a:srgbClr val="CC00CC"/>
              </a:solidFill>
            </a:endParaRPr>
          </a:p>
          <a:p>
            <a:r>
              <a:rPr lang="nl-NL" dirty="0"/>
              <a:t>Door elkaar gooien</a:t>
            </a:r>
          </a:p>
          <a:p>
            <a:r>
              <a:rPr lang="nl-NL" sz="3200" b="1" dirty="0">
                <a:solidFill>
                  <a:srgbClr val="CC00CC"/>
                </a:solidFill>
              </a:rPr>
              <a:t>Verwarren</a:t>
            </a:r>
          </a:p>
        </p:txBody>
      </p:sp>
    </p:spTree>
    <p:extLst>
      <p:ext uri="{BB962C8B-B14F-4D97-AF65-F5344CB8AC3E}">
        <p14:creationId xmlns:p14="http://schemas.microsoft.com/office/powerpoint/2010/main" val="1771287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09400D-234E-9A5E-7F43-33E25D864530}"/>
              </a:ext>
            </a:extLst>
          </p:cNvPr>
          <p:cNvSpPr>
            <a:spLocks noGrp="1"/>
          </p:cNvSpPr>
          <p:nvPr>
            <p:ph type="title"/>
          </p:nvPr>
        </p:nvSpPr>
        <p:spPr>
          <a:xfrm>
            <a:off x="838200" y="328180"/>
            <a:ext cx="10515600" cy="1805420"/>
          </a:xfrm>
        </p:spPr>
        <p:txBody>
          <a:bodyPr/>
          <a:lstStyle/>
          <a:p>
            <a:r>
              <a:rPr lang="nl-NL" dirty="0"/>
              <a:t>Genesis 1 onder vuur</a:t>
            </a:r>
            <a:br>
              <a:rPr lang="nl-NL" dirty="0"/>
            </a:br>
            <a:r>
              <a:rPr lang="nl-NL" dirty="0"/>
              <a:t>                   </a:t>
            </a:r>
            <a:r>
              <a:rPr lang="nl-NL" sz="3600" dirty="0"/>
              <a:t>Hoe kwets je God het meest?</a:t>
            </a:r>
            <a:endParaRPr lang="nl-NL" dirty="0"/>
          </a:p>
        </p:txBody>
      </p:sp>
      <p:sp>
        <p:nvSpPr>
          <p:cNvPr id="3" name="Tijdelijke aanduiding voor inhoud 2">
            <a:extLst>
              <a:ext uri="{FF2B5EF4-FFF2-40B4-BE49-F238E27FC236}">
                <a16:creationId xmlns:a16="http://schemas.microsoft.com/office/drawing/2014/main" id="{7070149B-0192-2789-E6E7-8109A4DCED7F}"/>
              </a:ext>
            </a:extLst>
          </p:cNvPr>
          <p:cNvSpPr>
            <a:spLocks noGrp="1"/>
          </p:cNvSpPr>
          <p:nvPr>
            <p:ph idx="1"/>
          </p:nvPr>
        </p:nvSpPr>
        <p:spPr>
          <a:xfrm>
            <a:off x="1284510" y="2504290"/>
            <a:ext cx="6183085" cy="4025529"/>
          </a:xfrm>
        </p:spPr>
        <p:txBody>
          <a:bodyPr/>
          <a:lstStyle/>
          <a:p>
            <a:r>
              <a:rPr lang="nl-NL" dirty="0"/>
              <a:t>God de Schepper</a:t>
            </a:r>
          </a:p>
          <a:p>
            <a:r>
              <a:rPr lang="nl-NL" dirty="0"/>
              <a:t>6 dagen en de 7</a:t>
            </a:r>
            <a:r>
              <a:rPr lang="nl-NL" baseline="30000" dirty="0"/>
              <a:t>e</a:t>
            </a:r>
            <a:r>
              <a:rPr lang="nl-NL" dirty="0"/>
              <a:t> dag rust </a:t>
            </a:r>
          </a:p>
          <a:p>
            <a:r>
              <a:rPr lang="nl-NL" dirty="0"/>
              <a:t>De mens naar Gods beeld/wezen: mannelijk en vrouwelijk</a:t>
            </a:r>
          </a:p>
          <a:p>
            <a:r>
              <a:rPr lang="nl-NL" dirty="0"/>
              <a:t>Opdat zij beheren </a:t>
            </a:r>
          </a:p>
          <a:p>
            <a:r>
              <a:rPr lang="nl-NL" dirty="0"/>
              <a:t>Orde, schoonheid, waarheid</a:t>
            </a:r>
          </a:p>
        </p:txBody>
      </p:sp>
      <p:sp>
        <p:nvSpPr>
          <p:cNvPr id="4" name="Tijdelijke aanduiding voor inhoud 2">
            <a:extLst>
              <a:ext uri="{FF2B5EF4-FFF2-40B4-BE49-F238E27FC236}">
                <a16:creationId xmlns:a16="http://schemas.microsoft.com/office/drawing/2014/main" id="{FE5D9D95-09B9-9775-1C13-BBF95BFFABFF}"/>
              </a:ext>
            </a:extLst>
          </p:cNvPr>
          <p:cNvSpPr txBox="1">
            <a:spLocks/>
          </p:cNvSpPr>
          <p:nvPr/>
        </p:nvSpPr>
        <p:spPr>
          <a:xfrm>
            <a:off x="6847112" y="2504290"/>
            <a:ext cx="4800600" cy="3689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1" dirty="0">
                <a:solidFill>
                  <a:srgbClr val="CC00CC"/>
                </a:solidFill>
              </a:rPr>
              <a:t>Alles ontstaat vanzelf</a:t>
            </a:r>
          </a:p>
          <a:p>
            <a:r>
              <a:rPr lang="nl-NL" b="1" dirty="0">
                <a:solidFill>
                  <a:srgbClr val="CC00CC"/>
                </a:solidFill>
              </a:rPr>
              <a:t>24/7 - Geen rust</a:t>
            </a:r>
          </a:p>
          <a:p>
            <a:r>
              <a:rPr lang="nl-NL" b="1" dirty="0">
                <a:solidFill>
                  <a:srgbClr val="CC00CC"/>
                </a:solidFill>
              </a:rPr>
              <a:t>De mens naar eigen beeld: </a:t>
            </a:r>
            <a:r>
              <a:rPr lang="nl-NL" b="1" dirty="0" err="1">
                <a:solidFill>
                  <a:srgbClr val="CC00CC"/>
                </a:solidFill>
              </a:rPr>
              <a:t>lhbtq</a:t>
            </a:r>
            <a:r>
              <a:rPr lang="nl-NL" b="1" dirty="0">
                <a:solidFill>
                  <a:srgbClr val="CC00CC"/>
                </a:solidFill>
              </a:rPr>
              <a:t>+</a:t>
            </a:r>
          </a:p>
          <a:p>
            <a:r>
              <a:rPr lang="nl-NL" b="1" dirty="0">
                <a:solidFill>
                  <a:srgbClr val="CC00CC"/>
                </a:solidFill>
              </a:rPr>
              <a:t>Exploitatie en onderdrukking</a:t>
            </a:r>
          </a:p>
          <a:p>
            <a:r>
              <a:rPr lang="nl-NL" b="1" dirty="0">
                <a:solidFill>
                  <a:srgbClr val="CC00CC"/>
                </a:solidFill>
              </a:rPr>
              <a:t>Verwarring</a:t>
            </a:r>
          </a:p>
        </p:txBody>
      </p:sp>
    </p:spTree>
    <p:extLst>
      <p:ext uri="{BB962C8B-B14F-4D97-AF65-F5344CB8AC3E}">
        <p14:creationId xmlns:p14="http://schemas.microsoft.com/office/powerpoint/2010/main" val="702198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490190-83C9-6AE2-1344-A6937909085E}"/>
              </a:ext>
            </a:extLst>
          </p:cNvPr>
          <p:cNvSpPr>
            <a:spLocks noGrp="1"/>
          </p:cNvSpPr>
          <p:nvPr>
            <p:ph type="title"/>
          </p:nvPr>
        </p:nvSpPr>
        <p:spPr/>
        <p:txBody>
          <a:bodyPr/>
          <a:lstStyle/>
          <a:p>
            <a:r>
              <a:rPr lang="nl-NL" dirty="0"/>
              <a:t>De werkelijke achtergrond - </a:t>
            </a:r>
            <a:r>
              <a:rPr lang="nl-NL" cap="all" dirty="0"/>
              <a:t>verwarring </a:t>
            </a:r>
          </a:p>
        </p:txBody>
      </p:sp>
      <p:sp>
        <p:nvSpPr>
          <p:cNvPr id="3" name="Tijdelijke aanduiding voor inhoud 2">
            <a:extLst>
              <a:ext uri="{FF2B5EF4-FFF2-40B4-BE49-F238E27FC236}">
                <a16:creationId xmlns:a16="http://schemas.microsoft.com/office/drawing/2014/main" id="{13250863-2DCB-D435-3BAE-3BA31110DA17}"/>
              </a:ext>
            </a:extLst>
          </p:cNvPr>
          <p:cNvSpPr>
            <a:spLocks noGrp="1"/>
          </p:cNvSpPr>
          <p:nvPr>
            <p:ph idx="1"/>
          </p:nvPr>
        </p:nvSpPr>
        <p:spPr/>
        <p:txBody>
          <a:bodyPr>
            <a:normAutofit fontScale="92500" lnSpcReduction="20000"/>
          </a:bodyPr>
          <a:lstStyle/>
          <a:p>
            <a:pPr marL="0" indent="0" algn="ctr">
              <a:buNone/>
            </a:pPr>
            <a:r>
              <a:rPr lang="nl-NL" sz="4800" b="1" dirty="0">
                <a:solidFill>
                  <a:srgbClr val="0070C0"/>
                </a:solidFill>
              </a:rPr>
              <a:t>WAARHEID</a:t>
            </a:r>
            <a:r>
              <a:rPr lang="nl-NL" dirty="0"/>
              <a:t>                                                                     </a:t>
            </a:r>
            <a:r>
              <a:rPr lang="nl-NL" sz="4800" b="1" dirty="0">
                <a:solidFill>
                  <a:srgbClr val="CC00CC"/>
                </a:solidFill>
              </a:rPr>
              <a:t>LEUGEN</a:t>
            </a:r>
          </a:p>
          <a:p>
            <a:pPr marL="0" indent="0" algn="r">
              <a:buNone/>
            </a:pPr>
            <a:r>
              <a:rPr lang="nl-NL" dirty="0" err="1"/>
              <a:t>Diaballo</a:t>
            </a:r>
            <a:r>
              <a:rPr lang="nl-NL" dirty="0"/>
              <a:t> - verwarren!    </a:t>
            </a:r>
          </a:p>
          <a:p>
            <a:pPr marL="0" indent="0">
              <a:buNone/>
            </a:pPr>
            <a:r>
              <a:rPr lang="nl-NL" dirty="0"/>
              <a:t>                                     Begint in het</a:t>
            </a:r>
            <a:r>
              <a:rPr lang="nl-NL" sz="4800" dirty="0"/>
              <a:t> </a:t>
            </a:r>
            <a:r>
              <a:rPr lang="nl-NL" sz="4800" b="1" dirty="0">
                <a:solidFill>
                  <a:srgbClr val="00B050"/>
                </a:solidFill>
              </a:rPr>
              <a:t>Paradijs</a:t>
            </a:r>
          </a:p>
          <a:p>
            <a:pPr marL="0" indent="0" algn="ctr">
              <a:buNone/>
            </a:pPr>
            <a:r>
              <a:rPr lang="nl-NL" sz="4800" b="1" dirty="0">
                <a:solidFill>
                  <a:srgbClr val="CC00CC"/>
                </a:solidFill>
              </a:rPr>
              <a:t>Van God los!</a:t>
            </a:r>
          </a:p>
          <a:p>
            <a:pPr marL="0" indent="0" algn="ctr">
              <a:buNone/>
            </a:pPr>
            <a:endParaRPr lang="nl-NL" dirty="0"/>
          </a:p>
          <a:p>
            <a:pPr marL="0" indent="0" algn="ctr">
              <a:buNone/>
            </a:pPr>
            <a:r>
              <a:rPr lang="nl-NL" dirty="0"/>
              <a:t>Overspoeld de wereld </a:t>
            </a:r>
            <a:r>
              <a:rPr lang="nl-NL" b="1" dirty="0">
                <a:solidFill>
                  <a:schemeClr val="accent2">
                    <a:lumMod val="75000"/>
                  </a:schemeClr>
                </a:solidFill>
              </a:rPr>
              <a:t>tot “in de dagen van </a:t>
            </a:r>
            <a:r>
              <a:rPr lang="nl-NL" b="1" dirty="0" err="1">
                <a:solidFill>
                  <a:schemeClr val="accent2">
                    <a:lumMod val="75000"/>
                  </a:schemeClr>
                </a:solidFill>
              </a:rPr>
              <a:t>Noach</a:t>
            </a:r>
            <a:r>
              <a:rPr lang="nl-NL" b="1" dirty="0">
                <a:solidFill>
                  <a:schemeClr val="accent2">
                    <a:lumMod val="75000"/>
                  </a:schemeClr>
                </a:solidFill>
              </a:rPr>
              <a:t>”</a:t>
            </a:r>
          </a:p>
          <a:p>
            <a:pPr marL="0" indent="0">
              <a:buNone/>
            </a:pPr>
            <a:endParaRPr lang="nl-NL" dirty="0"/>
          </a:p>
          <a:p>
            <a:pPr marL="0" indent="0">
              <a:buNone/>
            </a:pPr>
            <a:r>
              <a:rPr lang="nl-NL" dirty="0"/>
              <a:t>			</a:t>
            </a:r>
            <a:r>
              <a:rPr lang="nl-NL" sz="3500" b="1" dirty="0">
                <a:solidFill>
                  <a:srgbClr val="008D8A"/>
                </a:solidFill>
              </a:rPr>
              <a:t>Water</a:t>
            </a:r>
            <a:r>
              <a:rPr lang="nl-NL" dirty="0"/>
              <a:t> – ZONDVLOED Genesis 6-9</a:t>
            </a:r>
          </a:p>
          <a:p>
            <a:pPr marL="0" indent="0">
              <a:buNone/>
            </a:pPr>
            <a:r>
              <a:rPr lang="nl-NL" dirty="0"/>
              <a:t>			</a:t>
            </a:r>
            <a:r>
              <a:rPr lang="nl-NL" sz="3500" b="1" dirty="0">
                <a:solidFill>
                  <a:srgbClr val="FF0000"/>
                </a:solidFill>
              </a:rPr>
              <a:t>Vuur</a:t>
            </a:r>
            <a:r>
              <a:rPr lang="nl-NL" dirty="0"/>
              <a:t> – 2 Petrus 3</a:t>
            </a:r>
          </a:p>
          <a:p>
            <a:pPr marL="0" indent="0">
              <a:buNone/>
            </a:pPr>
            <a:endParaRPr lang="nl-NL" dirty="0"/>
          </a:p>
        </p:txBody>
      </p:sp>
    </p:spTree>
    <p:extLst>
      <p:ext uri="{BB962C8B-B14F-4D97-AF65-F5344CB8AC3E}">
        <p14:creationId xmlns:p14="http://schemas.microsoft.com/office/powerpoint/2010/main" val="334946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54EBD-75FD-18FC-C86A-CF9A27BE1B49}"/>
              </a:ext>
            </a:extLst>
          </p:cNvPr>
          <p:cNvSpPr>
            <a:spLocks noGrp="1"/>
          </p:cNvSpPr>
          <p:nvPr>
            <p:ph type="title"/>
          </p:nvPr>
        </p:nvSpPr>
        <p:spPr/>
        <p:txBody>
          <a:bodyPr>
            <a:normAutofit/>
          </a:bodyPr>
          <a:lstStyle/>
          <a:p>
            <a:r>
              <a:rPr lang="nl-NL" dirty="0"/>
              <a:t>De waarheid in het gedrang</a:t>
            </a:r>
            <a:br>
              <a:rPr lang="nl-NL" dirty="0"/>
            </a:br>
            <a:r>
              <a:rPr lang="nl-NL" dirty="0"/>
              <a:t>                      Verwarring en laster vandaag</a:t>
            </a:r>
          </a:p>
        </p:txBody>
      </p:sp>
      <p:sp>
        <p:nvSpPr>
          <p:cNvPr id="3" name="Tijdelijke aanduiding voor inhoud 2">
            <a:extLst>
              <a:ext uri="{FF2B5EF4-FFF2-40B4-BE49-F238E27FC236}">
                <a16:creationId xmlns:a16="http://schemas.microsoft.com/office/drawing/2014/main" id="{6C576EF5-21E8-10AD-FE5B-11122CD4029D}"/>
              </a:ext>
            </a:extLst>
          </p:cNvPr>
          <p:cNvSpPr>
            <a:spLocks noGrp="1"/>
          </p:cNvSpPr>
          <p:nvPr>
            <p:ph idx="1"/>
          </p:nvPr>
        </p:nvSpPr>
        <p:spPr>
          <a:xfrm>
            <a:off x="838200" y="2526062"/>
            <a:ext cx="10515600" cy="2709966"/>
          </a:xfrm>
        </p:spPr>
        <p:txBody>
          <a:bodyPr>
            <a:normAutofit/>
          </a:bodyPr>
          <a:lstStyle/>
          <a:p>
            <a:pPr marL="742950" indent="-742950">
              <a:buFont typeface="+mj-lt"/>
              <a:buAutoNum type="arabicPeriod"/>
            </a:pPr>
            <a:r>
              <a:rPr lang="nl-NL" sz="3600" dirty="0"/>
              <a:t>Bijbelkritiek</a:t>
            </a:r>
          </a:p>
          <a:p>
            <a:pPr marL="742950" indent="-742950">
              <a:buFont typeface="+mj-lt"/>
              <a:buAutoNum type="arabicPeriod"/>
            </a:pPr>
            <a:r>
              <a:rPr lang="nl-NL" sz="3600" dirty="0"/>
              <a:t>Evolutie agenda</a:t>
            </a:r>
          </a:p>
          <a:p>
            <a:pPr marL="742950" indent="-742950">
              <a:buFont typeface="+mj-lt"/>
              <a:buAutoNum type="arabicPeriod"/>
            </a:pPr>
            <a:r>
              <a:rPr lang="nl-NL" sz="3600" dirty="0" err="1"/>
              <a:t>Lhbtq</a:t>
            </a:r>
            <a:r>
              <a:rPr lang="nl-NL" sz="3600" dirty="0"/>
              <a:t>+ agenda</a:t>
            </a:r>
          </a:p>
          <a:p>
            <a:pPr marL="742950" indent="-742950">
              <a:buFont typeface="+mj-lt"/>
              <a:buAutoNum type="arabicPeriod"/>
            </a:pPr>
            <a:r>
              <a:rPr lang="nl-NL" sz="3600" dirty="0"/>
              <a:t>Klimaat agenda</a:t>
            </a:r>
          </a:p>
        </p:txBody>
      </p:sp>
    </p:spTree>
    <p:extLst>
      <p:ext uri="{BB962C8B-B14F-4D97-AF65-F5344CB8AC3E}">
        <p14:creationId xmlns:p14="http://schemas.microsoft.com/office/powerpoint/2010/main" val="1307392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BE6A4A1-7371-DADA-ECEA-3EA095CE09E4}"/>
              </a:ext>
            </a:extLst>
          </p:cNvPr>
          <p:cNvPicPr>
            <a:picLocks noChangeAspect="1"/>
          </p:cNvPicPr>
          <p:nvPr/>
        </p:nvPicPr>
        <p:blipFill rotWithShape="1">
          <a:blip r:embed="rId2">
            <a:extLst>
              <a:ext uri="{28A0092B-C50C-407E-A947-70E740481C1C}">
                <a14:useLocalDpi xmlns:a14="http://schemas.microsoft.com/office/drawing/2010/main" val="0"/>
              </a:ext>
            </a:extLst>
          </a:blip>
          <a:srcRect b="54882"/>
          <a:stretch/>
        </p:blipFill>
        <p:spPr>
          <a:xfrm>
            <a:off x="4373865" y="1133952"/>
            <a:ext cx="7562540" cy="4590095"/>
          </a:xfrm>
          <a:prstGeom prst="rect">
            <a:avLst/>
          </a:prstGeom>
        </p:spPr>
      </p:pic>
      <p:pic>
        <p:nvPicPr>
          <p:cNvPr id="7" name="Afbeelding 6">
            <a:extLst>
              <a:ext uri="{FF2B5EF4-FFF2-40B4-BE49-F238E27FC236}">
                <a16:creationId xmlns:a16="http://schemas.microsoft.com/office/drawing/2014/main" id="{F1A54991-C8F4-28D9-E4FB-1753B10AD5CA}"/>
              </a:ext>
            </a:extLst>
          </p:cNvPr>
          <p:cNvPicPr>
            <a:picLocks noChangeAspect="1"/>
          </p:cNvPicPr>
          <p:nvPr/>
        </p:nvPicPr>
        <p:blipFill rotWithShape="1">
          <a:blip r:embed="rId2">
            <a:extLst>
              <a:ext uri="{28A0092B-C50C-407E-A947-70E740481C1C}">
                <a14:useLocalDpi xmlns:a14="http://schemas.microsoft.com/office/drawing/2010/main" val="0"/>
              </a:ext>
            </a:extLst>
          </a:blip>
          <a:srcRect l="14694" t="45726" r="14388" b="3695"/>
          <a:stretch/>
        </p:blipFill>
        <p:spPr>
          <a:xfrm>
            <a:off x="391884" y="1625575"/>
            <a:ext cx="4080686" cy="3915254"/>
          </a:xfrm>
          <a:prstGeom prst="rect">
            <a:avLst/>
          </a:prstGeom>
        </p:spPr>
      </p:pic>
    </p:spTree>
    <p:extLst>
      <p:ext uri="{BB962C8B-B14F-4D97-AF65-F5344CB8AC3E}">
        <p14:creationId xmlns:p14="http://schemas.microsoft.com/office/powerpoint/2010/main" val="4106183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423C1-D950-D710-2183-864C33C0B9CB}"/>
              </a:ext>
            </a:extLst>
          </p:cNvPr>
          <p:cNvSpPr>
            <a:spLocks noGrp="1"/>
          </p:cNvSpPr>
          <p:nvPr>
            <p:ph type="title"/>
          </p:nvPr>
        </p:nvSpPr>
        <p:spPr/>
        <p:txBody>
          <a:bodyPr/>
          <a:lstStyle/>
          <a:p>
            <a:r>
              <a:rPr lang="nl-NL" dirty="0"/>
              <a:t>1. Is de Bijbel betrouwbaar?</a:t>
            </a:r>
          </a:p>
        </p:txBody>
      </p:sp>
      <p:sp>
        <p:nvSpPr>
          <p:cNvPr id="3" name="Tijdelijke aanduiding voor inhoud 2">
            <a:extLst>
              <a:ext uri="{FF2B5EF4-FFF2-40B4-BE49-F238E27FC236}">
                <a16:creationId xmlns:a16="http://schemas.microsoft.com/office/drawing/2014/main" id="{98C6CA10-84CB-335F-7C3B-86D19E6E1762}"/>
              </a:ext>
            </a:extLst>
          </p:cNvPr>
          <p:cNvSpPr>
            <a:spLocks noGrp="1"/>
          </p:cNvSpPr>
          <p:nvPr>
            <p:ph idx="1"/>
          </p:nvPr>
        </p:nvSpPr>
        <p:spPr>
          <a:xfrm>
            <a:off x="838199" y="1829376"/>
            <a:ext cx="10872537" cy="4844139"/>
          </a:xfrm>
        </p:spPr>
        <p:txBody>
          <a:bodyPr>
            <a:normAutofit lnSpcReduction="10000"/>
          </a:bodyPr>
          <a:lstStyle/>
          <a:p>
            <a:pPr marL="0" indent="0">
              <a:buNone/>
            </a:pPr>
            <a:r>
              <a:rPr lang="nl-NL" dirty="0"/>
              <a:t>Een kwart van de Bijbel is profetie… Je kunt zo nagaan dat het klopt!</a:t>
            </a:r>
          </a:p>
          <a:p>
            <a:pPr marL="0" indent="0">
              <a:buNone/>
            </a:pPr>
            <a:r>
              <a:rPr lang="nl-NL" dirty="0"/>
              <a:t>De hoeveelheid manuscripten</a:t>
            </a:r>
          </a:p>
          <a:p>
            <a:pPr marL="0" indent="0">
              <a:buNone/>
            </a:pPr>
            <a:r>
              <a:rPr lang="nl-NL" dirty="0"/>
              <a:t>Genesis (over de oorsprong van het “schrijven”)</a:t>
            </a:r>
          </a:p>
          <a:p>
            <a:pPr marL="0" indent="0">
              <a:buNone/>
            </a:pPr>
            <a:r>
              <a:rPr lang="nl-NL" dirty="0"/>
              <a:t>Daniel (</a:t>
            </a:r>
            <a:r>
              <a:rPr lang="nl-NL" dirty="0" err="1"/>
              <a:t>schriftkritiek</a:t>
            </a:r>
            <a:r>
              <a:rPr lang="nl-NL" dirty="0"/>
              <a:t>… pas geschreven nadat..)</a:t>
            </a:r>
          </a:p>
          <a:p>
            <a:pPr marL="0" indent="0">
              <a:buNone/>
            </a:pPr>
            <a:r>
              <a:rPr lang="nl-NL" dirty="0"/>
              <a:t>Jesaja (weerlegging van overschrijffouten)</a:t>
            </a:r>
          </a:p>
          <a:p>
            <a:pPr marL="0" indent="0">
              <a:buNone/>
            </a:pPr>
            <a:r>
              <a:rPr lang="nl-NL" dirty="0"/>
              <a:t>Profetieën over de Messias</a:t>
            </a:r>
          </a:p>
          <a:p>
            <a:pPr marL="0" indent="0">
              <a:buNone/>
            </a:pPr>
            <a:r>
              <a:rPr lang="nl-NL" dirty="0"/>
              <a:t>De geboorte, het leven, het sterven en de opstanding van Jezus Christus</a:t>
            </a:r>
          </a:p>
          <a:p>
            <a:pPr marL="0" indent="0">
              <a:buNone/>
            </a:pPr>
            <a:endParaRPr lang="nl-NL" dirty="0"/>
          </a:p>
          <a:p>
            <a:pPr marL="0" indent="0">
              <a:buNone/>
            </a:pPr>
            <a:r>
              <a:rPr lang="nl-NL" dirty="0"/>
              <a:t>Goede boeken: Josh </a:t>
            </a:r>
            <a:r>
              <a:rPr lang="nl-NL" dirty="0" err="1"/>
              <a:t>McDowell</a:t>
            </a:r>
            <a:r>
              <a:rPr lang="nl-NL" dirty="0"/>
              <a:t>, Lee Strobel en vele anderen</a:t>
            </a:r>
          </a:p>
          <a:p>
            <a:pPr marL="0" indent="0">
              <a:buNone/>
            </a:pPr>
            <a:r>
              <a:rPr lang="nl-NL" dirty="0"/>
              <a:t>Sites: </a:t>
            </a:r>
            <a:r>
              <a:rPr lang="nl-NL" dirty="0">
                <a:hlinkClick r:id="rId3"/>
              </a:rPr>
              <a:t>https://logos.nl/aanbevolenbronnen/</a:t>
            </a:r>
            <a:r>
              <a:rPr lang="nl-NL" dirty="0"/>
              <a:t> </a:t>
            </a:r>
          </a:p>
        </p:txBody>
      </p:sp>
    </p:spTree>
    <p:extLst>
      <p:ext uri="{BB962C8B-B14F-4D97-AF65-F5344CB8AC3E}">
        <p14:creationId xmlns:p14="http://schemas.microsoft.com/office/powerpoint/2010/main" val="22311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4A6C-CC45-BEA7-2260-646BB6719C84}"/>
              </a:ext>
            </a:extLst>
          </p:cNvPr>
          <p:cNvSpPr>
            <a:spLocks noGrp="1"/>
          </p:cNvSpPr>
          <p:nvPr>
            <p:ph type="title"/>
          </p:nvPr>
        </p:nvSpPr>
        <p:spPr/>
        <p:txBody>
          <a:bodyPr/>
          <a:lstStyle/>
          <a:p>
            <a:r>
              <a:rPr lang="nl-NL" dirty="0"/>
              <a:t>De evolutietheorie, big bang enz.</a:t>
            </a:r>
          </a:p>
        </p:txBody>
      </p:sp>
      <p:sp>
        <p:nvSpPr>
          <p:cNvPr id="3" name="Tijdelijke aanduiding voor inhoud 2">
            <a:extLst>
              <a:ext uri="{FF2B5EF4-FFF2-40B4-BE49-F238E27FC236}">
                <a16:creationId xmlns:a16="http://schemas.microsoft.com/office/drawing/2014/main" id="{78E478D6-1962-378C-55D5-5B62E31DB055}"/>
              </a:ext>
            </a:extLst>
          </p:cNvPr>
          <p:cNvSpPr>
            <a:spLocks noGrp="1"/>
          </p:cNvSpPr>
          <p:nvPr>
            <p:ph idx="1"/>
          </p:nvPr>
        </p:nvSpPr>
        <p:spPr>
          <a:xfrm>
            <a:off x="838200" y="1840263"/>
            <a:ext cx="10515600" cy="4351338"/>
          </a:xfrm>
        </p:spPr>
        <p:txBody>
          <a:bodyPr/>
          <a:lstStyle/>
          <a:p>
            <a:pPr marL="0" indent="0">
              <a:buNone/>
            </a:pPr>
            <a:r>
              <a:rPr lang="nl-NL" dirty="0"/>
              <a:t>Miljoenen zijn hun geloof kwijtgeraakt door deze </a:t>
            </a:r>
            <a:r>
              <a:rPr lang="nl-NL" dirty="0" err="1"/>
              <a:t>mis-informatie</a:t>
            </a:r>
            <a:r>
              <a:rPr lang="nl-NL" dirty="0"/>
              <a:t> vanaf het begin. Welke drive hield de evolutietheorie zolang de standaard?</a:t>
            </a:r>
          </a:p>
          <a:p>
            <a:pPr marL="0" indent="0">
              <a:buNone/>
            </a:pPr>
            <a:r>
              <a:rPr lang="nl-NL" dirty="0"/>
              <a:t>Steeds minder wetenschappers geloven in de Big Bang. Alles blijkt steeds weer net iets anders…. Terwijl Gods Woord er ligt als waarheid!</a:t>
            </a:r>
          </a:p>
          <a:p>
            <a:pPr marL="0" indent="0">
              <a:buNone/>
            </a:pPr>
            <a:r>
              <a:rPr lang="nl-NL" dirty="0"/>
              <a:t>Het verwerpen van Gods woord heeft de wetenschap betreurenswaardig achter laten lopen!  </a:t>
            </a:r>
            <a:r>
              <a:rPr lang="nl-NL" dirty="0" err="1"/>
              <a:t>Vgl</a:t>
            </a:r>
            <a:r>
              <a:rPr lang="nl-NL" dirty="0"/>
              <a:t> Jeremia 8:9.</a:t>
            </a:r>
          </a:p>
        </p:txBody>
      </p:sp>
    </p:spTree>
    <p:extLst>
      <p:ext uri="{BB962C8B-B14F-4D97-AF65-F5344CB8AC3E}">
        <p14:creationId xmlns:p14="http://schemas.microsoft.com/office/powerpoint/2010/main" val="4854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FF910-A797-9812-AAFF-91F65EF37FE3}"/>
              </a:ext>
            </a:extLst>
          </p:cNvPr>
          <p:cNvSpPr>
            <a:spLocks noGrp="1"/>
          </p:cNvSpPr>
          <p:nvPr>
            <p:ph type="title"/>
          </p:nvPr>
        </p:nvSpPr>
        <p:spPr>
          <a:xfrm>
            <a:off x="838200" y="328180"/>
            <a:ext cx="10515600" cy="1501197"/>
          </a:xfrm>
        </p:spPr>
        <p:txBody>
          <a:bodyPr>
            <a:normAutofit/>
          </a:bodyPr>
          <a:lstStyle/>
          <a:p>
            <a:r>
              <a:rPr lang="en-US" sz="4400" b="1" kern="1800" dirty="0">
                <a:effectLst/>
                <a:ea typeface="Times New Roman" panose="02020603050405020304" pitchFamily="18" charset="0"/>
              </a:rPr>
              <a:t>90 % van alle </a:t>
            </a:r>
            <a:r>
              <a:rPr lang="en-US" sz="4400" b="1" kern="1800" dirty="0" err="1">
                <a:effectLst/>
                <a:ea typeface="Times New Roman" panose="02020603050405020304" pitchFamily="18" charset="0"/>
              </a:rPr>
              <a:t>soorten</a:t>
            </a:r>
            <a:r>
              <a:rPr lang="en-US" sz="4400" b="1" kern="1800" dirty="0">
                <a:effectLst/>
                <a:ea typeface="Times New Roman" panose="02020603050405020304" pitchFamily="18" charset="0"/>
              </a:rPr>
              <a:t> </a:t>
            </a:r>
            <a:r>
              <a:rPr lang="en-US" sz="4400" b="1" kern="1800" dirty="0" err="1">
                <a:effectLst/>
                <a:ea typeface="Times New Roman" panose="02020603050405020304" pitchFamily="18" charset="0"/>
              </a:rPr>
              <a:t>ontstond</a:t>
            </a:r>
            <a:r>
              <a:rPr lang="en-US" sz="4400" b="1" kern="1800" dirty="0">
                <a:effectLst/>
                <a:ea typeface="Times New Roman" panose="02020603050405020304" pitchFamily="18" charset="0"/>
              </a:rPr>
              <a:t> </a:t>
            </a:r>
            <a:r>
              <a:rPr lang="en-US" sz="4400" b="1" kern="1800" dirty="0" err="1">
                <a:effectLst/>
                <a:ea typeface="Times New Roman" panose="02020603050405020304" pitchFamily="18" charset="0"/>
              </a:rPr>
              <a:t>tegelijk</a:t>
            </a:r>
            <a:endParaRPr lang="nl-NL" dirty="0"/>
          </a:p>
        </p:txBody>
      </p:sp>
      <p:sp>
        <p:nvSpPr>
          <p:cNvPr id="3" name="Tijdelijke aanduiding voor inhoud 2">
            <a:extLst>
              <a:ext uri="{FF2B5EF4-FFF2-40B4-BE49-F238E27FC236}">
                <a16:creationId xmlns:a16="http://schemas.microsoft.com/office/drawing/2014/main" id="{23ABA198-BA78-2CC9-A92B-5984F5DBD555}"/>
              </a:ext>
            </a:extLst>
          </p:cNvPr>
          <p:cNvSpPr>
            <a:spLocks noGrp="1"/>
          </p:cNvSpPr>
          <p:nvPr>
            <p:ph idx="1"/>
          </p:nvPr>
        </p:nvSpPr>
        <p:spPr/>
        <p:txBody>
          <a:bodyPr>
            <a:normAutofit/>
          </a:bodyPr>
          <a:lstStyle/>
          <a:p>
            <a:pPr indent="0">
              <a:lnSpc>
                <a:spcPct val="120000"/>
              </a:lnSpc>
              <a:spcBef>
                <a:spcPts val="0"/>
              </a:spcBef>
              <a:spcAft>
                <a:spcPts val="600"/>
              </a:spcAft>
              <a:buNone/>
            </a:pPr>
            <a:r>
              <a:rPr lang="nl-NL"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een grootschalige genetische studie ontdekten …. en David </a:t>
            </a:r>
            <a:r>
              <a:rPr lang="nl-NL"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Thaler</a:t>
            </a:r>
            <a:r>
              <a:rPr lang="nl-NL"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geneticus aan de Universiteit van Bazel, dat vrijwel 90 procent van alle dieren op aarde rond dezelfde tijd zijn ontstaan.</a:t>
            </a:r>
          </a:p>
          <a:p>
            <a:pPr indent="0">
              <a:lnSpc>
                <a:spcPct val="120000"/>
              </a:lnSpc>
              <a:spcBef>
                <a:spcPts val="0"/>
              </a:spcBef>
              <a:spcAft>
                <a:spcPts val="600"/>
              </a:spcAft>
              <a:buNone/>
            </a:pPr>
            <a:r>
              <a:rPr lang="nl-NL"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Meer bepaald ontdekten zij dat 9 van de 10 diersoorten op aarde op hetzelfde tijdstip ontstonden als de mens, zo'n 100.000 tot 200.000</a:t>
            </a:r>
            <a:r>
              <a:rPr lang="nl-NL" sz="2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nl-NL"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jaar geleden.      </a:t>
            </a:r>
            <a:r>
              <a:rPr lang="nl-NL"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Eigenlijk veel minder nl zo’n 6.000-10.000 jaar)</a:t>
            </a:r>
          </a:p>
          <a:p>
            <a:pPr indent="0">
              <a:lnSpc>
                <a:spcPct val="120000"/>
              </a:lnSpc>
              <a:spcBef>
                <a:spcPts val="0"/>
              </a:spcBef>
              <a:spcAft>
                <a:spcPts val="600"/>
              </a:spcAft>
              <a:buNone/>
            </a:pPr>
            <a:r>
              <a:rPr lang="nl-NL"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"Deze conclusie is zeer verrassend," zegt </a:t>
            </a:r>
            <a:r>
              <a:rPr lang="nl-NL"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Thaler</a:t>
            </a:r>
            <a:r>
              <a:rPr lang="nl-NL"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NL"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ik heb me er zo hard mogelijk tegen verzet."</a:t>
            </a:r>
            <a:endParaRPr lang="nl-NL" sz="2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85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5FDC0-6FE9-6E6A-099E-8C8F1E51D5B0}"/>
              </a:ext>
            </a:extLst>
          </p:cNvPr>
          <p:cNvSpPr>
            <a:spLocks noGrp="1"/>
          </p:cNvSpPr>
          <p:nvPr>
            <p:ph type="title"/>
          </p:nvPr>
        </p:nvSpPr>
        <p:spPr/>
        <p:txBody>
          <a:bodyPr/>
          <a:lstStyle/>
          <a:p>
            <a:r>
              <a:rPr lang="nl-NL" dirty="0"/>
              <a:t>In principe wijst alles op een Schepper</a:t>
            </a:r>
          </a:p>
        </p:txBody>
      </p:sp>
      <p:sp>
        <p:nvSpPr>
          <p:cNvPr id="3" name="Tijdelijke aanduiding voor inhoud 2">
            <a:extLst>
              <a:ext uri="{FF2B5EF4-FFF2-40B4-BE49-F238E27FC236}">
                <a16:creationId xmlns:a16="http://schemas.microsoft.com/office/drawing/2014/main" id="{2057C1C4-411B-37C2-6CDA-DE462FEFF9FD}"/>
              </a:ext>
            </a:extLst>
          </p:cNvPr>
          <p:cNvSpPr>
            <a:spLocks noGrp="1"/>
          </p:cNvSpPr>
          <p:nvPr>
            <p:ph idx="1"/>
          </p:nvPr>
        </p:nvSpPr>
        <p:spPr>
          <a:xfrm>
            <a:off x="838199" y="1825625"/>
            <a:ext cx="10861431" cy="4351338"/>
          </a:xfrm>
        </p:spPr>
        <p:txBody>
          <a:bodyPr>
            <a:normAutofit lnSpcReduction="10000"/>
          </a:bodyPr>
          <a:lstStyle/>
          <a:p>
            <a:pPr marL="0" indent="0" algn="l">
              <a:buNone/>
            </a:pPr>
            <a:r>
              <a:rPr lang="nl-NL" sz="2800" b="0" i="0" dirty="0">
                <a:solidFill>
                  <a:srgbClr val="202122"/>
                </a:solidFill>
                <a:effectLst/>
              </a:rPr>
              <a:t>De </a:t>
            </a:r>
            <a:r>
              <a:rPr lang="nl-NL" sz="2800" b="1" i="0" dirty="0">
                <a:solidFill>
                  <a:srgbClr val="0070C0"/>
                </a:solidFill>
                <a:effectLst/>
              </a:rPr>
              <a:t>tweede (hoofd)wet van de </a:t>
            </a:r>
            <a:r>
              <a:rPr lang="nl-NL" sz="2800" b="1" i="0" u="none" strike="noStrike" dirty="0">
                <a:solidFill>
                  <a:srgbClr val="0070C0"/>
                </a:solidFill>
                <a:effectLst/>
              </a:rPr>
              <a:t>thermodynamica </a:t>
            </a:r>
            <a:br>
              <a:rPr lang="nl-NL" sz="2800" b="1" i="0" u="none" strike="noStrike" dirty="0">
                <a:solidFill>
                  <a:srgbClr val="0070C0"/>
                </a:solidFill>
                <a:effectLst/>
              </a:rPr>
            </a:br>
            <a:r>
              <a:rPr lang="nl-NL" sz="2800" b="1" i="0" u="none" strike="noStrike" dirty="0">
                <a:solidFill>
                  <a:srgbClr val="0070C0"/>
                </a:solidFill>
                <a:effectLst/>
              </a:rPr>
              <a:t>(entropiewet – wet van de toenemende chaos)</a:t>
            </a:r>
            <a:br>
              <a:rPr lang="nl-NL" sz="2800" b="1" i="0" u="none" strike="noStrike" dirty="0">
                <a:solidFill>
                  <a:srgbClr val="0070C0"/>
                </a:solidFill>
                <a:effectLst/>
              </a:rPr>
            </a:br>
            <a:br>
              <a:rPr lang="nl-NL" sz="2800" b="1" i="0" dirty="0">
                <a:solidFill>
                  <a:srgbClr val="202122"/>
                </a:solidFill>
                <a:effectLst/>
              </a:rPr>
            </a:br>
            <a:r>
              <a:rPr lang="nl-NL" sz="2800" b="0" i="0" dirty="0">
                <a:solidFill>
                  <a:srgbClr val="202122"/>
                </a:solidFill>
                <a:effectLst/>
              </a:rPr>
              <a:t>is gebaseerd op de volgende waarnemingen:</a:t>
            </a:r>
          </a:p>
          <a:p>
            <a:pPr algn="l">
              <a:buFont typeface="Arial" panose="020B0604020202020204" pitchFamily="34" charset="0"/>
              <a:buChar char="•"/>
            </a:pPr>
            <a:r>
              <a:rPr lang="nl-NL" sz="2800" b="0" i="0" dirty="0">
                <a:solidFill>
                  <a:srgbClr val="202122"/>
                </a:solidFill>
                <a:effectLst/>
              </a:rPr>
              <a:t>warmte stroomt van nature van warme naar koude gebieden en nooit spontaan van koud naar warm.</a:t>
            </a:r>
          </a:p>
          <a:p>
            <a:pPr algn="l">
              <a:buFont typeface="Arial" panose="020B0604020202020204" pitchFamily="34" charset="0"/>
              <a:buChar char="•"/>
            </a:pPr>
            <a:r>
              <a:rPr lang="nl-NL" sz="2800" b="0" i="0" dirty="0">
                <a:solidFill>
                  <a:srgbClr val="202122"/>
                </a:solidFill>
                <a:effectLst/>
              </a:rPr>
              <a:t>arbeid kan wel volledig in warmte, maar omgekeerd kan warmte nooit volledig in arbeid worden omgezet </a:t>
            </a:r>
          </a:p>
          <a:p>
            <a:pPr marL="0" indent="0" algn="l">
              <a:buNone/>
            </a:pPr>
            <a:r>
              <a:rPr lang="nl-NL" sz="2800" b="0" i="0" dirty="0">
                <a:solidFill>
                  <a:srgbClr val="202122"/>
                </a:solidFill>
                <a:effectLst/>
              </a:rPr>
              <a:t>Deze wet betekent dat </a:t>
            </a:r>
            <a:r>
              <a:rPr lang="nl-NL" sz="2800" b="0" i="0" u="none" strike="noStrike" dirty="0">
                <a:solidFill>
                  <a:srgbClr val="0645AD"/>
                </a:solidFill>
                <a:effectLst/>
              </a:rPr>
              <a:t>organisatie</a:t>
            </a:r>
            <a:r>
              <a:rPr lang="nl-NL" sz="2800" b="0" i="0" dirty="0">
                <a:solidFill>
                  <a:srgbClr val="202122"/>
                </a:solidFill>
                <a:effectLst/>
              </a:rPr>
              <a:t> (organismen) alleen mogelijk is als er energie en informatie van buiten het systeem wordt toegevoegd, m</a:t>
            </a:r>
            <a:r>
              <a:rPr lang="nl-NL" sz="2800" dirty="0">
                <a:solidFill>
                  <a:srgbClr val="202122"/>
                </a:solidFill>
              </a:rPr>
              <a:t>.a.w. als er een Schepper is!</a:t>
            </a:r>
            <a:endParaRPr lang="nl-NL" sz="2800" b="0" i="0" dirty="0">
              <a:solidFill>
                <a:srgbClr val="202122"/>
              </a:solidFill>
              <a:effectLst/>
            </a:endParaRPr>
          </a:p>
          <a:p>
            <a:pPr marL="0" indent="0">
              <a:buNone/>
            </a:pPr>
            <a:endParaRPr lang="nl-NL" sz="2800" dirty="0"/>
          </a:p>
        </p:txBody>
      </p:sp>
    </p:spTree>
    <p:extLst>
      <p:ext uri="{BB962C8B-B14F-4D97-AF65-F5344CB8AC3E}">
        <p14:creationId xmlns:p14="http://schemas.microsoft.com/office/powerpoint/2010/main" val="2560514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F9F1F-1785-26B6-748B-308C6D53978E}"/>
              </a:ext>
            </a:extLst>
          </p:cNvPr>
          <p:cNvSpPr>
            <a:spLocks noGrp="1"/>
          </p:cNvSpPr>
          <p:nvPr>
            <p:ph type="title"/>
          </p:nvPr>
        </p:nvSpPr>
        <p:spPr/>
        <p:txBody>
          <a:bodyPr>
            <a:normAutofit/>
          </a:bodyPr>
          <a:lstStyle/>
          <a:p>
            <a:r>
              <a:rPr lang="nl-NL" dirty="0"/>
              <a:t>Professor </a:t>
            </a:r>
            <a:r>
              <a:rPr lang="nl-NL" dirty="0" err="1"/>
              <a:t>Dawkins</a:t>
            </a:r>
            <a:r>
              <a:rPr lang="nl-NL" dirty="0"/>
              <a:t> – boegbeeld van Evolutie</a:t>
            </a:r>
            <a:br>
              <a:rPr lang="nl-NL" dirty="0"/>
            </a:br>
            <a:r>
              <a:rPr lang="nl-NL" sz="3100" b="0" dirty="0"/>
              <a:t>Is er een voorbeeld van toename aan informatie in organismen?</a:t>
            </a:r>
            <a:endParaRPr lang="nl-NL" b="0" dirty="0"/>
          </a:p>
        </p:txBody>
      </p:sp>
      <p:pic>
        <p:nvPicPr>
          <p:cNvPr id="4" name="Dawkins speechless 64">
            <a:hlinkClick r:id="" action="ppaction://media"/>
            <a:extLst>
              <a:ext uri="{FF2B5EF4-FFF2-40B4-BE49-F238E27FC236}">
                <a16:creationId xmlns:a16="http://schemas.microsoft.com/office/drawing/2014/main" id="{D6D2BBDC-139C-5A99-795C-926DBBD976B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8800"/>
            <a:ext cx="7735887" cy="4351338"/>
          </a:xfrm>
        </p:spPr>
      </p:pic>
    </p:spTree>
    <p:extLst>
      <p:ext uri="{BB962C8B-B14F-4D97-AF65-F5344CB8AC3E}">
        <p14:creationId xmlns:p14="http://schemas.microsoft.com/office/powerpoint/2010/main" val="218012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EA85B-4B41-1D30-3804-9AF1FB7D49E2}"/>
              </a:ext>
            </a:extLst>
          </p:cNvPr>
          <p:cNvSpPr>
            <a:spLocks noGrp="1"/>
          </p:cNvSpPr>
          <p:nvPr>
            <p:ph type="title"/>
          </p:nvPr>
        </p:nvSpPr>
        <p:spPr/>
        <p:txBody>
          <a:bodyPr/>
          <a:lstStyle/>
          <a:p>
            <a:r>
              <a:rPr lang="nl-NL" dirty="0"/>
              <a:t>Scheikunde en kansen</a:t>
            </a:r>
          </a:p>
        </p:txBody>
      </p:sp>
      <p:sp>
        <p:nvSpPr>
          <p:cNvPr id="3" name="Tijdelijke aanduiding voor inhoud 2">
            <a:extLst>
              <a:ext uri="{FF2B5EF4-FFF2-40B4-BE49-F238E27FC236}">
                <a16:creationId xmlns:a16="http://schemas.microsoft.com/office/drawing/2014/main" id="{25AD5846-62D9-DEFD-20F8-87767933767A}"/>
              </a:ext>
            </a:extLst>
          </p:cNvPr>
          <p:cNvSpPr>
            <a:spLocks noGrp="1"/>
          </p:cNvSpPr>
          <p:nvPr>
            <p:ph idx="1"/>
          </p:nvPr>
        </p:nvSpPr>
        <p:spPr>
          <a:xfrm>
            <a:off x="838200" y="1441191"/>
            <a:ext cx="10755086" cy="4732915"/>
          </a:xfrm>
        </p:spPr>
        <p:txBody>
          <a:bodyPr>
            <a:normAutofit fontScale="70000" lnSpcReduction="20000"/>
          </a:bodyPr>
          <a:lstStyle/>
          <a:p>
            <a:pPr>
              <a:lnSpc>
                <a:spcPct val="130000"/>
              </a:lnSpc>
              <a:spcBef>
                <a:spcPts val="0"/>
              </a:spcBef>
              <a:spcAft>
                <a:spcPts val="600"/>
              </a:spcAft>
            </a:pPr>
            <a:r>
              <a:rPr lang="nl-NL" dirty="0"/>
              <a:t>Aminozuren vormen als kralen in een ketting eiwitten.</a:t>
            </a:r>
            <a:br>
              <a:rPr lang="nl-NL" dirty="0"/>
            </a:br>
            <a:r>
              <a:rPr lang="nl-NL" dirty="0"/>
              <a:t>Zij kunnen zich in water nooit spontaan aaneenrijgen </a:t>
            </a:r>
            <a:br>
              <a:rPr lang="nl-NL" dirty="0"/>
            </a:br>
            <a:r>
              <a:rPr lang="nl-NL" dirty="0"/>
              <a:t>tot eiwitten. Het oersoep-idee is totaal </a:t>
            </a:r>
            <a:r>
              <a:rPr lang="nl-NL" dirty="0" err="1"/>
              <a:t>on-wetenschappelijk</a:t>
            </a:r>
            <a:r>
              <a:rPr lang="nl-NL" dirty="0"/>
              <a:t>.</a:t>
            </a:r>
          </a:p>
          <a:p>
            <a:pPr>
              <a:lnSpc>
                <a:spcPct val="130000"/>
              </a:lnSpc>
              <a:spcBef>
                <a:spcPts val="0"/>
              </a:spcBef>
              <a:spcAft>
                <a:spcPts val="600"/>
              </a:spcAft>
            </a:pPr>
            <a:r>
              <a:rPr lang="nl-NL" dirty="0"/>
              <a:t>In een cel zitten duizenden verschillende eiwitten die allemaal </a:t>
            </a:r>
            <a:br>
              <a:rPr lang="nl-NL" dirty="0"/>
            </a:br>
            <a:r>
              <a:rPr lang="nl-NL" dirty="0"/>
              <a:t>samenwerken om leven mogelijk te maken. Een heel andere stof DNA heeft de informatie en weer anderen – ribosomen – maken de eiwitten met energie uit energie-opladers (ATP in </a:t>
            </a:r>
            <a:r>
              <a:rPr lang="nl-NL" dirty="0" err="1"/>
              <a:t>mitochondrien</a:t>
            </a:r>
            <a:r>
              <a:rPr lang="nl-NL" dirty="0"/>
              <a:t>) enz. enz. </a:t>
            </a:r>
          </a:p>
          <a:p>
            <a:pPr>
              <a:lnSpc>
                <a:spcPct val="130000"/>
              </a:lnSpc>
              <a:spcBef>
                <a:spcPts val="0"/>
              </a:spcBef>
              <a:spcAft>
                <a:spcPts val="600"/>
              </a:spcAft>
            </a:pPr>
            <a:r>
              <a:rPr lang="nl-NL" dirty="0"/>
              <a:t>De kans om een denkbeeldig simpel eiwit van 100 aminozuren uit 20 verschillende aminozuren bij toeval te laten ontstaan is 1:20</a:t>
            </a:r>
            <a:r>
              <a:rPr lang="nl-NL" baseline="30000" dirty="0"/>
              <a:t>100</a:t>
            </a:r>
            <a:r>
              <a:rPr lang="nl-NL" dirty="0"/>
              <a:t> = 1:10</a:t>
            </a:r>
            <a:r>
              <a:rPr lang="nl-NL" baseline="30000" dirty="0"/>
              <a:t>130</a:t>
            </a:r>
            <a:r>
              <a:rPr lang="nl-NL" dirty="0"/>
              <a:t> .  Ons universum heeft 10</a:t>
            </a:r>
            <a:r>
              <a:rPr lang="nl-NL" baseline="30000" dirty="0"/>
              <a:t>80</a:t>
            </a:r>
            <a:r>
              <a:rPr lang="nl-NL" dirty="0"/>
              <a:t> atomen. Als 1 miljard universums op 1 plek 1 miljard keer/sec al hun atomen inzetten in een combinatie, dan zijn nog 10</a:t>
            </a:r>
            <a:r>
              <a:rPr lang="nl-NL" baseline="30000" dirty="0"/>
              <a:t>32</a:t>
            </a:r>
            <a:r>
              <a:rPr lang="nl-NL" dirty="0"/>
              <a:t> seconden = 100.000.000.000.000.000 miljard jaar nodig om dit ene eiwit door toeval te laten ontstaan.</a:t>
            </a:r>
          </a:p>
          <a:p>
            <a:pPr>
              <a:lnSpc>
                <a:spcPct val="130000"/>
              </a:lnSpc>
              <a:spcBef>
                <a:spcPts val="0"/>
              </a:spcBef>
              <a:spcAft>
                <a:spcPts val="600"/>
              </a:spcAft>
            </a:pPr>
            <a:r>
              <a:rPr lang="nl-NL" dirty="0"/>
              <a:t>Toeval is volkomen onmogelijk!</a:t>
            </a:r>
          </a:p>
        </p:txBody>
      </p:sp>
      <p:pic>
        <p:nvPicPr>
          <p:cNvPr id="5122" name="Picture 2" descr="Kralenketting kokoskralen licht bruin - turquoise">
            <a:extLst>
              <a:ext uri="{FF2B5EF4-FFF2-40B4-BE49-F238E27FC236}">
                <a16:creationId xmlns:a16="http://schemas.microsoft.com/office/drawing/2014/main" id="{BA13482E-1EAD-AC0B-0C51-23D874FBD286}"/>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127" t="16763" r="1127" b="19994"/>
          <a:stretch/>
        </p:blipFill>
        <p:spPr bwMode="auto">
          <a:xfrm>
            <a:off x="7739743" y="613234"/>
            <a:ext cx="3853543" cy="243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4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730CC-5199-6E8D-7CF8-BF8B2756D1D3}"/>
              </a:ext>
            </a:extLst>
          </p:cNvPr>
          <p:cNvSpPr>
            <a:spLocks noGrp="1"/>
          </p:cNvSpPr>
          <p:nvPr>
            <p:ph type="title"/>
          </p:nvPr>
        </p:nvSpPr>
        <p:spPr/>
        <p:txBody>
          <a:bodyPr/>
          <a:lstStyle/>
          <a:p>
            <a:r>
              <a:rPr lang="nl-NL" dirty="0"/>
              <a:t>Chemie Overal 5 VWO – H14 opgave 22</a:t>
            </a:r>
          </a:p>
        </p:txBody>
      </p:sp>
      <p:pic>
        <p:nvPicPr>
          <p:cNvPr id="5" name="Afbeelding 4">
            <a:extLst>
              <a:ext uri="{FF2B5EF4-FFF2-40B4-BE49-F238E27FC236}">
                <a16:creationId xmlns:a16="http://schemas.microsoft.com/office/drawing/2014/main" id="{91622AA3-CA60-CB5A-ED12-2EE376A2140A}"/>
              </a:ext>
            </a:extLst>
          </p:cNvPr>
          <p:cNvPicPr>
            <a:picLocks noChangeAspect="1"/>
          </p:cNvPicPr>
          <p:nvPr/>
        </p:nvPicPr>
        <p:blipFill>
          <a:blip r:embed="rId2"/>
          <a:stretch>
            <a:fillRect/>
          </a:stretch>
        </p:blipFill>
        <p:spPr>
          <a:xfrm>
            <a:off x="838200" y="1809753"/>
            <a:ext cx="3142445" cy="4370962"/>
          </a:xfrm>
          <a:prstGeom prst="rect">
            <a:avLst/>
          </a:prstGeom>
        </p:spPr>
      </p:pic>
      <p:pic>
        <p:nvPicPr>
          <p:cNvPr id="7" name="Afbeelding 6">
            <a:extLst>
              <a:ext uri="{FF2B5EF4-FFF2-40B4-BE49-F238E27FC236}">
                <a16:creationId xmlns:a16="http://schemas.microsoft.com/office/drawing/2014/main" id="{C559F961-E957-CD6E-11A9-E23F9178E4E8}"/>
              </a:ext>
            </a:extLst>
          </p:cNvPr>
          <p:cNvPicPr>
            <a:picLocks noChangeAspect="1"/>
          </p:cNvPicPr>
          <p:nvPr/>
        </p:nvPicPr>
        <p:blipFill>
          <a:blip r:embed="rId3"/>
          <a:stretch>
            <a:fillRect/>
          </a:stretch>
        </p:blipFill>
        <p:spPr>
          <a:xfrm>
            <a:off x="5087225" y="2005804"/>
            <a:ext cx="6248263" cy="2224392"/>
          </a:xfrm>
          <a:prstGeom prst="rect">
            <a:avLst/>
          </a:prstGeom>
        </p:spPr>
      </p:pic>
      <p:sp>
        <p:nvSpPr>
          <p:cNvPr id="3" name="Tekstvak 2">
            <a:extLst>
              <a:ext uri="{FF2B5EF4-FFF2-40B4-BE49-F238E27FC236}">
                <a16:creationId xmlns:a16="http://schemas.microsoft.com/office/drawing/2014/main" id="{730A6AD6-6006-BD95-3ACF-BF6FB849DDE5}"/>
              </a:ext>
            </a:extLst>
          </p:cNvPr>
          <p:cNvSpPr txBox="1"/>
          <p:nvPr/>
        </p:nvSpPr>
        <p:spPr>
          <a:xfrm>
            <a:off x="5087225" y="4321629"/>
            <a:ext cx="6397204" cy="1477328"/>
          </a:xfrm>
          <a:prstGeom prst="rect">
            <a:avLst/>
          </a:prstGeom>
          <a:noFill/>
        </p:spPr>
        <p:txBody>
          <a:bodyPr wrap="square" rtlCol="0">
            <a:spAutoFit/>
          </a:bodyPr>
          <a:lstStyle/>
          <a:p>
            <a:r>
              <a:rPr lang="nl-NL" dirty="0"/>
              <a:t>Antwoord c is heel onlogisch en gewoon onjuist. Alle theoretisch mogelijke eiwitten zijn er nog vele malen meer. Linksdraaiende en rechtsdraaiende, meer of minder aminozuren, andere aminozuren dan de </a:t>
            </a:r>
            <a:r>
              <a:rPr lang="nl-NL" dirty="0" err="1"/>
              <a:t>voorgelecteerde</a:t>
            </a:r>
            <a:r>
              <a:rPr lang="nl-NL" dirty="0"/>
              <a:t> 20 enz. brengt je voor dit ene eiwit op een onbeschrijfelijk kleine kans.</a:t>
            </a:r>
          </a:p>
        </p:txBody>
      </p:sp>
    </p:spTree>
    <p:extLst>
      <p:ext uri="{BB962C8B-B14F-4D97-AF65-F5344CB8AC3E}">
        <p14:creationId xmlns:p14="http://schemas.microsoft.com/office/powerpoint/2010/main" val="2041046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0EA22-6004-6E6E-9AA8-B0B06BC64828}"/>
              </a:ext>
            </a:extLst>
          </p:cNvPr>
          <p:cNvSpPr>
            <a:spLocks noGrp="1"/>
          </p:cNvSpPr>
          <p:nvPr>
            <p:ph type="title"/>
          </p:nvPr>
        </p:nvSpPr>
        <p:spPr/>
        <p:txBody>
          <a:bodyPr/>
          <a:lstStyle/>
          <a:p>
            <a:r>
              <a:rPr lang="nl-NL" dirty="0"/>
              <a:t>Bloedstolling en &gt; 30 stollingsfactoren</a:t>
            </a:r>
          </a:p>
        </p:txBody>
      </p:sp>
      <p:sp>
        <p:nvSpPr>
          <p:cNvPr id="4" name="Tekstvak 3">
            <a:extLst>
              <a:ext uri="{FF2B5EF4-FFF2-40B4-BE49-F238E27FC236}">
                <a16:creationId xmlns:a16="http://schemas.microsoft.com/office/drawing/2014/main" id="{F05EDE9B-72B2-E343-6FC5-4FDC595CE828}"/>
              </a:ext>
            </a:extLst>
          </p:cNvPr>
          <p:cNvSpPr txBox="1"/>
          <p:nvPr/>
        </p:nvSpPr>
        <p:spPr>
          <a:xfrm>
            <a:off x="422031" y="6154923"/>
            <a:ext cx="5369169" cy="261610"/>
          </a:xfrm>
          <a:prstGeom prst="rect">
            <a:avLst/>
          </a:prstGeom>
          <a:noFill/>
        </p:spPr>
        <p:txBody>
          <a:bodyPr wrap="square" rtlCol="0">
            <a:spAutoFit/>
          </a:bodyPr>
          <a:lstStyle/>
          <a:p>
            <a:r>
              <a:rPr lang="nl-NL" sz="1100" i="0" dirty="0">
                <a:solidFill>
                  <a:srgbClr val="000000"/>
                </a:solidFill>
                <a:effectLst/>
                <a:latin typeface="arial" panose="020B0604020202020204" pitchFamily="34" charset="0"/>
                <a:hlinkClick r:id="rId3"/>
              </a:rPr>
              <a:t>https://mens-en-gezondheid.infonu.nl/leven/28874-de-bloedstollingscascade.html</a:t>
            </a:r>
            <a:r>
              <a:rPr lang="nl-NL" sz="1100" i="0" dirty="0">
                <a:solidFill>
                  <a:srgbClr val="000000"/>
                </a:solidFill>
                <a:effectLst/>
                <a:latin typeface="arial" panose="020B0604020202020204" pitchFamily="34" charset="0"/>
              </a:rPr>
              <a:t> </a:t>
            </a:r>
          </a:p>
        </p:txBody>
      </p:sp>
      <p:sp>
        <p:nvSpPr>
          <p:cNvPr id="5" name="Tekstvak 4">
            <a:extLst>
              <a:ext uri="{FF2B5EF4-FFF2-40B4-BE49-F238E27FC236}">
                <a16:creationId xmlns:a16="http://schemas.microsoft.com/office/drawing/2014/main" id="{C6EA21A0-150E-F15E-F53D-521E6111E79B}"/>
              </a:ext>
            </a:extLst>
          </p:cNvPr>
          <p:cNvSpPr txBox="1"/>
          <p:nvPr/>
        </p:nvSpPr>
        <p:spPr>
          <a:xfrm>
            <a:off x="422031" y="6383867"/>
            <a:ext cx="5638800" cy="276999"/>
          </a:xfrm>
          <a:prstGeom prst="rect">
            <a:avLst/>
          </a:prstGeom>
          <a:noFill/>
        </p:spPr>
        <p:txBody>
          <a:bodyPr wrap="square" rtlCol="0">
            <a:spAutoFit/>
          </a:bodyPr>
          <a:lstStyle/>
          <a:p>
            <a:r>
              <a:rPr lang="nl-NL" sz="1200" dirty="0">
                <a:hlinkClick r:id="rId4"/>
              </a:rPr>
              <a:t>https://biologielessen.nl/index.php/dna-18/619-bloedstolling</a:t>
            </a:r>
            <a:r>
              <a:rPr lang="nl-NL" sz="1200" dirty="0"/>
              <a:t> </a:t>
            </a:r>
          </a:p>
        </p:txBody>
      </p:sp>
      <p:pic>
        <p:nvPicPr>
          <p:cNvPr id="1026" name="Picture 2" descr="Bloedstollend">
            <a:extLst>
              <a:ext uri="{FF2B5EF4-FFF2-40B4-BE49-F238E27FC236}">
                <a16:creationId xmlns:a16="http://schemas.microsoft.com/office/drawing/2014/main" id="{A00E13F5-397C-B71F-7B4B-072C18BEB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0788" y="0"/>
            <a:ext cx="2089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en cascade aan activaties van stollingsfactoren leidt uiteindelijk tot de vorming van fibrine.">
            <a:extLst>
              <a:ext uri="{FF2B5EF4-FFF2-40B4-BE49-F238E27FC236}">
                <a16:creationId xmlns:a16="http://schemas.microsoft.com/office/drawing/2014/main" id="{9B48D027-A758-BCB3-B0A5-1165FE27F9A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528938" y="1480457"/>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973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5DD7B-A32D-DC72-BEAB-FDB27C523049}"/>
              </a:ext>
            </a:extLst>
          </p:cNvPr>
          <p:cNvSpPr>
            <a:spLocks noGrp="1"/>
          </p:cNvSpPr>
          <p:nvPr>
            <p:ph type="title"/>
          </p:nvPr>
        </p:nvSpPr>
        <p:spPr/>
        <p:txBody>
          <a:bodyPr/>
          <a:lstStyle/>
          <a:p>
            <a:r>
              <a:rPr lang="nl-NL" dirty="0"/>
              <a:t>Topwetenschappers die geloven</a:t>
            </a:r>
          </a:p>
        </p:txBody>
      </p:sp>
      <p:sp>
        <p:nvSpPr>
          <p:cNvPr id="3" name="Tijdelijke aanduiding voor inhoud 2">
            <a:extLst>
              <a:ext uri="{FF2B5EF4-FFF2-40B4-BE49-F238E27FC236}">
                <a16:creationId xmlns:a16="http://schemas.microsoft.com/office/drawing/2014/main" id="{67EBAE4E-4DA8-92B6-4D52-F3C6E85F73B1}"/>
              </a:ext>
            </a:extLst>
          </p:cNvPr>
          <p:cNvSpPr>
            <a:spLocks noGrp="1"/>
          </p:cNvSpPr>
          <p:nvPr>
            <p:ph idx="1"/>
          </p:nvPr>
        </p:nvSpPr>
        <p:spPr>
          <a:xfrm>
            <a:off x="6471138" y="1825625"/>
            <a:ext cx="5005754" cy="4351338"/>
          </a:xfrm>
        </p:spPr>
        <p:txBody>
          <a:bodyPr>
            <a:normAutofit/>
          </a:bodyPr>
          <a:lstStyle/>
          <a:p>
            <a:pPr marL="0" indent="0">
              <a:buNone/>
            </a:pPr>
            <a:r>
              <a:rPr lang="nl-NL" dirty="0"/>
              <a:t>James Tour en God</a:t>
            </a:r>
          </a:p>
          <a:p>
            <a:pPr marL="0" indent="0">
              <a:buNone/>
            </a:pPr>
            <a:r>
              <a:rPr lang="nl-NL" dirty="0">
                <a:hlinkClick r:id="rId3"/>
              </a:rPr>
              <a:t>https://logos.nl/unieke-livestreams-met-wereldberoemde-dr-james-tour-en-dr-peter-borger/</a:t>
            </a:r>
            <a:endParaRPr lang="nl-NL" dirty="0"/>
          </a:p>
          <a:p>
            <a:pPr marL="0" indent="0">
              <a:buNone/>
            </a:pPr>
            <a:endParaRPr lang="nl-NL" dirty="0"/>
          </a:p>
          <a:p>
            <a:pPr marL="0" indent="0">
              <a:buNone/>
            </a:pPr>
            <a:r>
              <a:rPr lang="nl-NL" dirty="0"/>
              <a:t>Als een organisme net gestorven is…. Wat is er gebeurd?</a:t>
            </a:r>
          </a:p>
        </p:txBody>
      </p:sp>
      <p:pic>
        <p:nvPicPr>
          <p:cNvPr id="5" name="Afbeelding 4">
            <a:extLst>
              <a:ext uri="{FF2B5EF4-FFF2-40B4-BE49-F238E27FC236}">
                <a16:creationId xmlns:a16="http://schemas.microsoft.com/office/drawing/2014/main" id="{0D421ECB-48A4-902C-D514-02879C25A9FB}"/>
              </a:ext>
            </a:extLst>
          </p:cNvPr>
          <p:cNvPicPr>
            <a:picLocks noChangeAspect="1"/>
          </p:cNvPicPr>
          <p:nvPr/>
        </p:nvPicPr>
        <p:blipFill rotWithShape="1">
          <a:blip r:embed="rId4"/>
          <a:srcRect l="15865" t="11795" r="33365" b="22564"/>
          <a:stretch/>
        </p:blipFill>
        <p:spPr>
          <a:xfrm>
            <a:off x="633046" y="1991213"/>
            <a:ext cx="5192743" cy="3776541"/>
          </a:xfrm>
          <a:prstGeom prst="rect">
            <a:avLst/>
          </a:prstGeom>
        </p:spPr>
      </p:pic>
      <p:sp>
        <p:nvSpPr>
          <p:cNvPr id="4" name="Tekstvak 3">
            <a:extLst>
              <a:ext uri="{FF2B5EF4-FFF2-40B4-BE49-F238E27FC236}">
                <a16:creationId xmlns:a16="http://schemas.microsoft.com/office/drawing/2014/main" id="{110319F2-2BE2-2821-4D47-4A6D378B9A49}"/>
              </a:ext>
            </a:extLst>
          </p:cNvPr>
          <p:cNvSpPr txBox="1"/>
          <p:nvPr/>
        </p:nvSpPr>
        <p:spPr>
          <a:xfrm>
            <a:off x="633045" y="5767754"/>
            <a:ext cx="11221497" cy="523220"/>
          </a:xfrm>
          <a:prstGeom prst="rect">
            <a:avLst/>
          </a:prstGeom>
          <a:noFill/>
        </p:spPr>
        <p:txBody>
          <a:bodyPr wrap="square" rtlCol="0">
            <a:spAutoFit/>
          </a:bodyPr>
          <a:lstStyle/>
          <a:p>
            <a:r>
              <a:rPr lang="nl-NL" sz="2800" dirty="0"/>
              <a:t>Hoe meer we ontdekken, hoe duidelijker het feit van de Schepper God!</a:t>
            </a:r>
          </a:p>
        </p:txBody>
      </p:sp>
    </p:spTree>
    <p:extLst>
      <p:ext uri="{BB962C8B-B14F-4D97-AF65-F5344CB8AC3E}">
        <p14:creationId xmlns:p14="http://schemas.microsoft.com/office/powerpoint/2010/main" val="106814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00FFE-F8A2-E2BE-EBA2-F8D5BC71A4A2}"/>
              </a:ext>
            </a:extLst>
          </p:cNvPr>
          <p:cNvSpPr>
            <a:spLocks noGrp="1"/>
          </p:cNvSpPr>
          <p:nvPr>
            <p:ph type="title"/>
          </p:nvPr>
        </p:nvSpPr>
        <p:spPr>
          <a:xfrm>
            <a:off x="1175657" y="654389"/>
            <a:ext cx="10515600" cy="1718696"/>
          </a:xfrm>
        </p:spPr>
        <p:txBody>
          <a:bodyPr>
            <a:normAutofit fontScale="90000"/>
          </a:bodyPr>
          <a:lstStyle/>
          <a:p>
            <a:r>
              <a:rPr lang="nl-NL" dirty="0"/>
              <a:t>Prof James Tour </a:t>
            </a:r>
            <a:br>
              <a:rPr lang="nl-NL" dirty="0"/>
            </a:br>
            <a:br>
              <a:rPr lang="nl-NL" dirty="0"/>
            </a:br>
            <a:r>
              <a:rPr lang="nl-NL" sz="3100" dirty="0"/>
              <a:t>Kunnen we leven creëren als we alle eiwitten en andere stoffen </a:t>
            </a:r>
            <a:br>
              <a:rPr lang="nl-NL" sz="3100" dirty="0"/>
            </a:br>
            <a:r>
              <a:rPr lang="nl-NL" sz="3100" dirty="0"/>
              <a:t>bij elkaar brengen?</a:t>
            </a:r>
            <a:endParaRPr lang="nl-NL" b="0" dirty="0"/>
          </a:p>
        </p:txBody>
      </p:sp>
      <p:sp>
        <p:nvSpPr>
          <p:cNvPr id="3" name="Tekstvak 2">
            <a:extLst>
              <a:ext uri="{FF2B5EF4-FFF2-40B4-BE49-F238E27FC236}">
                <a16:creationId xmlns:a16="http://schemas.microsoft.com/office/drawing/2014/main" id="{3F23EEE7-7C6D-7E4E-449A-65DD346B1D5C}"/>
              </a:ext>
            </a:extLst>
          </p:cNvPr>
          <p:cNvSpPr txBox="1"/>
          <p:nvPr/>
        </p:nvSpPr>
        <p:spPr>
          <a:xfrm>
            <a:off x="5431971" y="2373085"/>
            <a:ext cx="6259286" cy="3816429"/>
          </a:xfrm>
          <a:prstGeom prst="rect">
            <a:avLst/>
          </a:prstGeom>
          <a:noFill/>
        </p:spPr>
        <p:txBody>
          <a:bodyPr wrap="square" rtlCol="0">
            <a:spAutoFit/>
          </a:bodyPr>
          <a:lstStyle/>
          <a:p>
            <a:pPr algn="l" fontAlgn="base"/>
            <a:endParaRPr lang="nl-NL" sz="2800" b="0" dirty="0"/>
          </a:p>
          <a:p>
            <a:pPr algn="l" fontAlgn="base"/>
            <a:r>
              <a:rPr lang="nl-NL" sz="2800" b="0" dirty="0"/>
              <a:t>Logos.nl – </a:t>
            </a:r>
            <a:r>
              <a:rPr lang="nl-NL" sz="2800" b="0" dirty="0">
                <a:hlinkClick r:id="rId3"/>
              </a:rPr>
              <a:t>https://logos.nl/livestreams/</a:t>
            </a:r>
            <a:r>
              <a:rPr lang="nl-NL" sz="2800" b="0" dirty="0"/>
              <a:t> </a:t>
            </a:r>
            <a:br>
              <a:rPr lang="nl-NL" sz="2800" b="0" dirty="0"/>
            </a:br>
            <a:endParaRPr lang="nl-NL" sz="2400" dirty="0">
              <a:solidFill>
                <a:srgbClr val="E83B37"/>
              </a:solidFill>
              <a:latin typeface="Metrophobic"/>
            </a:endParaRPr>
          </a:p>
          <a:p>
            <a:pPr algn="l" fontAlgn="base"/>
            <a:r>
              <a:rPr lang="nl-NL" sz="2400" b="0" i="0" dirty="0">
                <a:solidFill>
                  <a:srgbClr val="E83B37"/>
                </a:solidFill>
                <a:effectLst/>
                <a:latin typeface="Metrophobic"/>
              </a:rPr>
              <a:t>19 januari 2022</a:t>
            </a:r>
          </a:p>
          <a:p>
            <a:pPr algn="l" fontAlgn="base"/>
            <a:r>
              <a:rPr lang="nl-NL" sz="2400" b="0" i="0" dirty="0">
                <a:solidFill>
                  <a:srgbClr val="333333"/>
                </a:solidFill>
                <a:effectLst/>
                <a:latin typeface="Lato" panose="020F0502020204030203" pitchFamily="34" charset="0"/>
              </a:rPr>
              <a:t>Titel: The </a:t>
            </a:r>
            <a:r>
              <a:rPr lang="nl-NL" sz="2400" b="0" i="0" dirty="0" err="1">
                <a:solidFill>
                  <a:srgbClr val="333333"/>
                </a:solidFill>
                <a:effectLst/>
                <a:latin typeface="Lato" panose="020F0502020204030203" pitchFamily="34" charset="0"/>
              </a:rPr>
              <a:t>Origin</a:t>
            </a:r>
            <a:r>
              <a:rPr lang="nl-NL" sz="2400" b="0" i="0" dirty="0">
                <a:solidFill>
                  <a:srgbClr val="333333"/>
                </a:solidFill>
                <a:effectLst/>
                <a:latin typeface="Lato" panose="020F0502020204030203" pitchFamily="34" charset="0"/>
              </a:rPr>
              <a:t> of Life</a:t>
            </a:r>
            <a:br>
              <a:rPr lang="nl-NL" sz="2400" b="0" i="0" dirty="0">
                <a:solidFill>
                  <a:srgbClr val="333333"/>
                </a:solidFill>
                <a:effectLst/>
                <a:latin typeface="Lato" panose="020F0502020204030203" pitchFamily="34" charset="0"/>
              </a:rPr>
            </a:br>
            <a:r>
              <a:rPr lang="nl-NL" sz="2400" b="0" i="0" dirty="0">
                <a:solidFill>
                  <a:srgbClr val="333333"/>
                </a:solidFill>
                <a:effectLst/>
                <a:latin typeface="Lato" panose="020F0502020204030203" pitchFamily="34" charset="0"/>
              </a:rPr>
              <a:t>Spreker: Dr. James Tour</a:t>
            </a:r>
            <a:br>
              <a:rPr lang="nl-NL" sz="2400" b="0" i="0" dirty="0">
                <a:solidFill>
                  <a:srgbClr val="333333"/>
                </a:solidFill>
                <a:effectLst/>
                <a:latin typeface="Lato" panose="020F0502020204030203" pitchFamily="34" charset="0"/>
              </a:rPr>
            </a:br>
            <a:r>
              <a:rPr lang="nl-NL" sz="2400" b="0" i="0" dirty="0">
                <a:solidFill>
                  <a:srgbClr val="333333"/>
                </a:solidFill>
                <a:effectLst/>
                <a:latin typeface="Lato" panose="020F0502020204030203" pitchFamily="34" charset="0"/>
              </a:rPr>
              <a:t>Gastheer: Ruben Jorritsma MSc.</a:t>
            </a:r>
          </a:p>
          <a:p>
            <a:pPr algn="l" fontAlgn="base"/>
            <a:endParaRPr lang="nl-NL" sz="2400" dirty="0">
              <a:solidFill>
                <a:srgbClr val="333333"/>
              </a:solidFill>
              <a:latin typeface="Lato" panose="020F0502020204030203" pitchFamily="34" charset="0"/>
            </a:endParaRPr>
          </a:p>
          <a:p>
            <a:pPr algn="l" fontAlgn="base"/>
            <a:r>
              <a:rPr lang="nl-NL" sz="2400" b="0" i="0" dirty="0">
                <a:solidFill>
                  <a:srgbClr val="333333"/>
                </a:solidFill>
                <a:effectLst/>
                <a:latin typeface="Lato" panose="020F0502020204030203" pitchFamily="34" charset="0"/>
              </a:rPr>
              <a:t>Fragment: vanaf 1 uur 30 min 50 sec</a:t>
            </a:r>
          </a:p>
          <a:p>
            <a:endParaRPr lang="nl-NL" dirty="0"/>
          </a:p>
        </p:txBody>
      </p:sp>
      <p:pic>
        <p:nvPicPr>
          <p:cNvPr id="8" name="Afbeelding 7">
            <a:extLst>
              <a:ext uri="{FF2B5EF4-FFF2-40B4-BE49-F238E27FC236}">
                <a16:creationId xmlns:a16="http://schemas.microsoft.com/office/drawing/2014/main" id="{477DAF1C-E51B-27DB-26B1-C100112A91A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7646" t="8253" r="21255" b="17763"/>
          <a:stretch/>
        </p:blipFill>
        <p:spPr>
          <a:xfrm>
            <a:off x="1709057" y="3173187"/>
            <a:ext cx="2590800" cy="2623457"/>
          </a:xfrm>
          <a:prstGeom prst="rect">
            <a:avLst/>
          </a:prstGeom>
        </p:spPr>
      </p:pic>
    </p:spTree>
    <p:extLst>
      <p:ext uri="{BB962C8B-B14F-4D97-AF65-F5344CB8AC3E}">
        <p14:creationId xmlns:p14="http://schemas.microsoft.com/office/powerpoint/2010/main" val="119025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arheid - [Tegel + Spreuk] | TegelSpreuken.nl">
            <a:extLst>
              <a:ext uri="{FF2B5EF4-FFF2-40B4-BE49-F238E27FC236}">
                <a16:creationId xmlns:a16="http://schemas.microsoft.com/office/drawing/2014/main" id="{F79563FC-B723-7632-7D14-1B4A7D270A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26" t="38493" r="8833" b="35986"/>
          <a:stretch/>
        </p:blipFill>
        <p:spPr bwMode="auto">
          <a:xfrm rot="659266">
            <a:off x="7275090" y="664167"/>
            <a:ext cx="3857066" cy="11657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t is waarheid? – Dr. P. de Vries – artikelen en opinie">
            <a:extLst>
              <a:ext uri="{FF2B5EF4-FFF2-40B4-BE49-F238E27FC236}">
                <a16:creationId xmlns:a16="http://schemas.microsoft.com/office/drawing/2014/main" id="{88EE9D0C-E22F-271E-0CAA-695B29DAE1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67055" y="1965405"/>
            <a:ext cx="3735306" cy="37353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wijfel Waarheid - [Tegel + Spreuk] | TegelSpreuken.nl">
            <a:extLst>
              <a:ext uri="{FF2B5EF4-FFF2-40B4-BE49-F238E27FC236}">
                <a16:creationId xmlns:a16="http://schemas.microsoft.com/office/drawing/2014/main" id="{3DE7C329-9AA7-CE39-9D00-896D9950D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60277">
            <a:off x="713097" y="3109263"/>
            <a:ext cx="3064484" cy="30644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or te twijfelen komen we de waarheid te weten! - Tegeltje met Spreuk">
            <a:extLst>
              <a:ext uri="{FF2B5EF4-FFF2-40B4-BE49-F238E27FC236}">
                <a16:creationId xmlns:a16="http://schemas.microsoft.com/office/drawing/2014/main" id="{B3E0FF86-5B80-6346-B9A5-762F88044C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14" t="40738" r="8951" b="40910"/>
          <a:stretch/>
        </p:blipFill>
        <p:spPr bwMode="auto">
          <a:xfrm rot="21034793">
            <a:off x="264736" y="787708"/>
            <a:ext cx="5146068" cy="11484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je gaat het pas zien als je het doorhebt johan cruijf">
            <a:extLst>
              <a:ext uri="{FF2B5EF4-FFF2-40B4-BE49-F238E27FC236}">
                <a16:creationId xmlns:a16="http://schemas.microsoft.com/office/drawing/2014/main" id="{C4393B25-BCDD-7964-C682-D6C442E2FC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70615">
            <a:off x="8047006" y="2917129"/>
            <a:ext cx="3246015" cy="3231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79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fade">
                                      <p:cBhvr>
                                        <p:cTn id="1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7DB06-BFC9-22C7-6559-FCAD6EAD6435}"/>
              </a:ext>
            </a:extLst>
          </p:cNvPr>
          <p:cNvSpPr>
            <a:spLocks noGrp="1"/>
          </p:cNvSpPr>
          <p:nvPr>
            <p:ph type="title"/>
          </p:nvPr>
        </p:nvSpPr>
        <p:spPr/>
        <p:txBody>
          <a:bodyPr/>
          <a:lstStyle/>
          <a:p>
            <a:r>
              <a:rPr lang="nl-NL" dirty="0"/>
              <a:t>Topwetenschappers tonen de </a:t>
            </a:r>
            <a:br>
              <a:rPr lang="nl-NL" dirty="0"/>
            </a:br>
            <a:r>
              <a:rPr lang="nl-NL" dirty="0"/>
              <a:t>                                            </a:t>
            </a:r>
            <a:r>
              <a:rPr lang="nl-NL" dirty="0" err="1"/>
              <a:t>mis-informatie</a:t>
            </a:r>
            <a:endParaRPr lang="nl-NL" dirty="0"/>
          </a:p>
        </p:txBody>
      </p:sp>
      <p:pic>
        <p:nvPicPr>
          <p:cNvPr id="9" name="Afbeelding 8">
            <a:extLst>
              <a:ext uri="{FF2B5EF4-FFF2-40B4-BE49-F238E27FC236}">
                <a16:creationId xmlns:a16="http://schemas.microsoft.com/office/drawing/2014/main" id="{3490ED62-0842-1888-A07C-4AF58505298D}"/>
              </a:ext>
            </a:extLst>
          </p:cNvPr>
          <p:cNvPicPr>
            <a:picLocks noChangeAspect="1"/>
          </p:cNvPicPr>
          <p:nvPr/>
        </p:nvPicPr>
        <p:blipFill rotWithShape="1">
          <a:blip r:embed="rId2"/>
          <a:srcRect l="3125" t="11747" r="15715" b="13492"/>
          <a:stretch/>
        </p:blipFill>
        <p:spPr>
          <a:xfrm>
            <a:off x="664029" y="3765747"/>
            <a:ext cx="4121511" cy="2135568"/>
          </a:xfrm>
          <a:prstGeom prst="rect">
            <a:avLst/>
          </a:prstGeom>
        </p:spPr>
      </p:pic>
      <p:pic>
        <p:nvPicPr>
          <p:cNvPr id="11" name="Afbeelding 10">
            <a:extLst>
              <a:ext uri="{FF2B5EF4-FFF2-40B4-BE49-F238E27FC236}">
                <a16:creationId xmlns:a16="http://schemas.microsoft.com/office/drawing/2014/main" id="{56EC69A5-DB48-D2BA-D345-D42CF5D07CE2}"/>
              </a:ext>
            </a:extLst>
          </p:cNvPr>
          <p:cNvPicPr>
            <a:picLocks noChangeAspect="1"/>
          </p:cNvPicPr>
          <p:nvPr/>
        </p:nvPicPr>
        <p:blipFill rotWithShape="1">
          <a:blip r:embed="rId3"/>
          <a:srcRect l="5701" t="19206" r="28661" b="15396"/>
          <a:stretch/>
        </p:blipFill>
        <p:spPr>
          <a:xfrm>
            <a:off x="664029" y="1316225"/>
            <a:ext cx="4121511" cy="2309817"/>
          </a:xfrm>
          <a:prstGeom prst="rect">
            <a:avLst/>
          </a:prstGeom>
        </p:spPr>
      </p:pic>
      <p:sp>
        <p:nvSpPr>
          <p:cNvPr id="12" name="Tekstvak 11">
            <a:extLst>
              <a:ext uri="{FF2B5EF4-FFF2-40B4-BE49-F238E27FC236}">
                <a16:creationId xmlns:a16="http://schemas.microsoft.com/office/drawing/2014/main" id="{8D88FB08-DF13-3D47-D555-B08D92A12D0D}"/>
              </a:ext>
            </a:extLst>
          </p:cNvPr>
          <p:cNvSpPr txBox="1"/>
          <p:nvPr/>
        </p:nvSpPr>
        <p:spPr>
          <a:xfrm>
            <a:off x="838200" y="6247982"/>
            <a:ext cx="7467600" cy="369332"/>
          </a:xfrm>
          <a:prstGeom prst="rect">
            <a:avLst/>
          </a:prstGeom>
          <a:noFill/>
        </p:spPr>
        <p:txBody>
          <a:bodyPr wrap="square" rtlCol="0">
            <a:spAutoFit/>
          </a:bodyPr>
          <a:lstStyle/>
          <a:p>
            <a:r>
              <a:rPr lang="nl-NL" dirty="0"/>
              <a:t>Zie </a:t>
            </a:r>
            <a:r>
              <a:rPr lang="nl-NL" dirty="0">
                <a:hlinkClick r:id="rId4"/>
              </a:rPr>
              <a:t>https://www.youtube.com/@DrJamesTour/featured</a:t>
            </a:r>
            <a:r>
              <a:rPr lang="nl-NL" dirty="0"/>
              <a:t> </a:t>
            </a:r>
          </a:p>
        </p:txBody>
      </p:sp>
      <p:pic>
        <p:nvPicPr>
          <p:cNvPr id="15" name="Afbeelding 14">
            <a:extLst>
              <a:ext uri="{FF2B5EF4-FFF2-40B4-BE49-F238E27FC236}">
                <a16:creationId xmlns:a16="http://schemas.microsoft.com/office/drawing/2014/main" id="{67D68CF5-EA05-AC1D-94C2-1A2A15BAC013}"/>
              </a:ext>
            </a:extLst>
          </p:cNvPr>
          <p:cNvPicPr>
            <a:picLocks noChangeAspect="1"/>
          </p:cNvPicPr>
          <p:nvPr/>
        </p:nvPicPr>
        <p:blipFill rotWithShape="1">
          <a:blip r:embed="rId5"/>
          <a:srcRect l="22500" t="40476" r="38572" b="40476"/>
          <a:stretch/>
        </p:blipFill>
        <p:spPr>
          <a:xfrm>
            <a:off x="6183086" y="1829377"/>
            <a:ext cx="4746171" cy="1306287"/>
          </a:xfrm>
          <a:prstGeom prst="rect">
            <a:avLst/>
          </a:prstGeom>
        </p:spPr>
      </p:pic>
      <p:pic>
        <p:nvPicPr>
          <p:cNvPr id="19" name="Afbeelding 18">
            <a:extLst>
              <a:ext uri="{FF2B5EF4-FFF2-40B4-BE49-F238E27FC236}">
                <a16:creationId xmlns:a16="http://schemas.microsoft.com/office/drawing/2014/main" id="{15110847-1288-46B8-F3BA-62D8A1E9DEED}"/>
              </a:ext>
            </a:extLst>
          </p:cNvPr>
          <p:cNvPicPr>
            <a:picLocks noChangeAspect="1"/>
          </p:cNvPicPr>
          <p:nvPr/>
        </p:nvPicPr>
        <p:blipFill rotWithShape="1">
          <a:blip r:embed="rId6"/>
          <a:srcRect l="3303" t="12064" r="28750" b="15079"/>
          <a:stretch/>
        </p:blipFill>
        <p:spPr>
          <a:xfrm>
            <a:off x="6398971" y="3211977"/>
            <a:ext cx="4746171" cy="2862671"/>
          </a:xfrm>
          <a:prstGeom prst="rect">
            <a:avLst/>
          </a:prstGeom>
        </p:spPr>
      </p:pic>
      <p:sp>
        <p:nvSpPr>
          <p:cNvPr id="20" name="Tekstvak 19">
            <a:extLst>
              <a:ext uri="{FF2B5EF4-FFF2-40B4-BE49-F238E27FC236}">
                <a16:creationId xmlns:a16="http://schemas.microsoft.com/office/drawing/2014/main" id="{1421697C-1E59-22E6-7618-DE4224F407F8}"/>
              </a:ext>
            </a:extLst>
          </p:cNvPr>
          <p:cNvSpPr txBox="1"/>
          <p:nvPr/>
        </p:nvSpPr>
        <p:spPr>
          <a:xfrm>
            <a:off x="4875628" y="3135664"/>
            <a:ext cx="1438086" cy="1384995"/>
          </a:xfrm>
          <a:prstGeom prst="rect">
            <a:avLst/>
          </a:prstGeom>
          <a:noFill/>
        </p:spPr>
        <p:txBody>
          <a:bodyPr wrap="square" rtlCol="0">
            <a:spAutoFit/>
          </a:bodyPr>
          <a:lstStyle/>
          <a:p>
            <a:r>
              <a:rPr lang="nl-NL" sz="2800" dirty="0" err="1"/>
              <a:t>Sanford</a:t>
            </a:r>
            <a:endParaRPr lang="nl-NL" sz="2800" dirty="0"/>
          </a:p>
          <a:p>
            <a:r>
              <a:rPr lang="nl-NL" sz="2800" dirty="0" err="1"/>
              <a:t>Dembski</a:t>
            </a:r>
            <a:endParaRPr lang="nl-NL" sz="2800" dirty="0"/>
          </a:p>
          <a:p>
            <a:r>
              <a:rPr lang="nl-NL" sz="2800" dirty="0" err="1"/>
              <a:t>Schaefer</a:t>
            </a:r>
            <a:endParaRPr lang="nl-NL" sz="2800" dirty="0"/>
          </a:p>
        </p:txBody>
      </p:sp>
    </p:spTree>
    <p:extLst>
      <p:ext uri="{BB962C8B-B14F-4D97-AF65-F5344CB8AC3E}">
        <p14:creationId xmlns:p14="http://schemas.microsoft.com/office/powerpoint/2010/main" val="2719591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019F6-07B1-8F54-775F-9A9C8A4700F4}"/>
              </a:ext>
            </a:extLst>
          </p:cNvPr>
          <p:cNvSpPr>
            <a:spLocks noGrp="1"/>
          </p:cNvSpPr>
          <p:nvPr>
            <p:ph type="title"/>
          </p:nvPr>
        </p:nvSpPr>
        <p:spPr/>
        <p:txBody>
          <a:bodyPr/>
          <a:lstStyle/>
          <a:p>
            <a:r>
              <a:rPr lang="nl-NL" dirty="0" err="1"/>
              <a:t>Sanford</a:t>
            </a:r>
            <a:r>
              <a:rPr lang="nl-NL" dirty="0"/>
              <a:t> over genetische degeneratie</a:t>
            </a:r>
          </a:p>
        </p:txBody>
      </p:sp>
      <p:sp>
        <p:nvSpPr>
          <p:cNvPr id="5" name="Tijdelijke aanduiding voor inhoud 4">
            <a:extLst>
              <a:ext uri="{FF2B5EF4-FFF2-40B4-BE49-F238E27FC236}">
                <a16:creationId xmlns:a16="http://schemas.microsoft.com/office/drawing/2014/main" id="{247BC6EB-1370-D2CD-C666-2266C95DCCC8}"/>
              </a:ext>
            </a:extLst>
          </p:cNvPr>
          <p:cNvSpPr>
            <a:spLocks noGrp="1"/>
          </p:cNvSpPr>
          <p:nvPr>
            <p:ph idx="1"/>
          </p:nvPr>
        </p:nvSpPr>
        <p:spPr/>
        <p:txBody>
          <a:bodyPr/>
          <a:lstStyle/>
          <a:p>
            <a:pPr marL="0" indent="0">
              <a:buNone/>
            </a:pPr>
            <a:r>
              <a:rPr lang="nl-NL" dirty="0">
                <a:hlinkClick r:id="rId2"/>
              </a:rPr>
              <a:t>https://www.youtube.com/watch?v=jLG7hMJK1UU</a:t>
            </a:r>
            <a:r>
              <a:rPr lang="nl-NL" dirty="0"/>
              <a:t> </a:t>
            </a:r>
          </a:p>
        </p:txBody>
      </p:sp>
      <p:pic>
        <p:nvPicPr>
          <p:cNvPr id="7" name="Afbeelding 6">
            <a:hlinkClick r:id="rId2"/>
            <a:extLst>
              <a:ext uri="{FF2B5EF4-FFF2-40B4-BE49-F238E27FC236}">
                <a16:creationId xmlns:a16="http://schemas.microsoft.com/office/drawing/2014/main" id="{9A9F27FC-CBC7-F93A-0B7F-DC3727B6A2A1}"/>
              </a:ext>
            </a:extLst>
          </p:cNvPr>
          <p:cNvPicPr>
            <a:picLocks noChangeAspect="1"/>
          </p:cNvPicPr>
          <p:nvPr/>
        </p:nvPicPr>
        <p:blipFill>
          <a:blip r:embed="rId3"/>
          <a:stretch>
            <a:fillRect/>
          </a:stretch>
        </p:blipFill>
        <p:spPr>
          <a:xfrm>
            <a:off x="2569028" y="2566079"/>
            <a:ext cx="6738257" cy="3790270"/>
          </a:xfrm>
          <a:prstGeom prst="rect">
            <a:avLst/>
          </a:prstGeom>
        </p:spPr>
      </p:pic>
    </p:spTree>
    <p:extLst>
      <p:ext uri="{BB962C8B-B14F-4D97-AF65-F5344CB8AC3E}">
        <p14:creationId xmlns:p14="http://schemas.microsoft.com/office/powerpoint/2010/main" val="699458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E8E27-0BB5-3759-7DFB-E09101BB46F6}"/>
              </a:ext>
            </a:extLst>
          </p:cNvPr>
          <p:cNvSpPr>
            <a:spLocks noGrp="1"/>
          </p:cNvSpPr>
          <p:nvPr>
            <p:ph type="title"/>
          </p:nvPr>
        </p:nvSpPr>
        <p:spPr/>
        <p:txBody>
          <a:bodyPr/>
          <a:lstStyle/>
          <a:p>
            <a:r>
              <a:rPr lang="nl-NL" dirty="0"/>
              <a:t>Degeneratie …. </a:t>
            </a:r>
            <a:r>
              <a:rPr lang="nl-NL" dirty="0" err="1"/>
              <a:t>Sanford</a:t>
            </a:r>
            <a:r>
              <a:rPr lang="nl-NL" dirty="0"/>
              <a:t> aan het woord:</a:t>
            </a:r>
          </a:p>
        </p:txBody>
      </p:sp>
      <p:sp>
        <p:nvSpPr>
          <p:cNvPr id="3" name="Tijdelijke aanduiding voor inhoud 2">
            <a:extLst>
              <a:ext uri="{FF2B5EF4-FFF2-40B4-BE49-F238E27FC236}">
                <a16:creationId xmlns:a16="http://schemas.microsoft.com/office/drawing/2014/main" id="{080E4D89-507A-90C0-3D9D-BDF10577B88E}"/>
              </a:ext>
            </a:extLst>
          </p:cNvPr>
          <p:cNvSpPr>
            <a:spLocks noGrp="1"/>
          </p:cNvSpPr>
          <p:nvPr>
            <p:ph idx="1"/>
          </p:nvPr>
        </p:nvSpPr>
        <p:spPr/>
        <p:txBody>
          <a:bodyPr/>
          <a:lstStyle/>
          <a:p>
            <a:r>
              <a:rPr lang="nl-NL" dirty="0"/>
              <a:t>Zelfs met één mutatie per generatie zou de menselijke soort uitsterven (en alle andere soorten).</a:t>
            </a:r>
          </a:p>
          <a:p>
            <a:r>
              <a:rPr lang="nl-NL" dirty="0"/>
              <a:t>Nu weten we dat er ongeveer 100 mutaties per generatie zijn, dus het menselijke genoom vervalt in hoog tempo. </a:t>
            </a:r>
            <a:br>
              <a:rPr lang="nl-NL" dirty="0"/>
            </a:br>
            <a:r>
              <a:rPr lang="nl-NL" dirty="0"/>
              <a:t>Elke generatie is minder dan de vorige!</a:t>
            </a:r>
          </a:p>
          <a:p>
            <a:r>
              <a:rPr lang="nl-NL" dirty="0"/>
              <a:t>Om in deze tijd nog in evolutie te geloven betekent dat je niet eerlijk bent naar de nieuw verworven wetenschappelijke inzichten, of simpelweg niet op de hoogte!</a:t>
            </a:r>
          </a:p>
        </p:txBody>
      </p:sp>
    </p:spTree>
    <p:extLst>
      <p:ext uri="{BB962C8B-B14F-4D97-AF65-F5344CB8AC3E}">
        <p14:creationId xmlns:p14="http://schemas.microsoft.com/office/powerpoint/2010/main" val="3668028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864381-65EC-7653-4DEA-D7013A75A841}"/>
              </a:ext>
            </a:extLst>
          </p:cNvPr>
          <p:cNvSpPr>
            <a:spLocks noGrp="1"/>
          </p:cNvSpPr>
          <p:nvPr>
            <p:ph type="title"/>
          </p:nvPr>
        </p:nvSpPr>
        <p:spPr/>
        <p:txBody>
          <a:bodyPr/>
          <a:lstStyle/>
          <a:p>
            <a:r>
              <a:rPr lang="nl-NL" dirty="0"/>
              <a:t>Evolutie compleet achterhaald!</a:t>
            </a:r>
          </a:p>
        </p:txBody>
      </p:sp>
      <p:pic>
        <p:nvPicPr>
          <p:cNvPr id="6146" name="Picture 2" descr="degeneratie peter scheele - Ontdek God">
            <a:extLst>
              <a:ext uri="{FF2B5EF4-FFF2-40B4-BE49-F238E27FC236}">
                <a16:creationId xmlns:a16="http://schemas.microsoft.com/office/drawing/2014/main" id="{EF4F0020-92F4-F0A1-9879-61118C63A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20" y="1653743"/>
            <a:ext cx="2796948" cy="453559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erug naar de oorsprong. Hoe de nieuwe biologie het tijdperk van ...">
            <a:extLst>
              <a:ext uri="{FF2B5EF4-FFF2-40B4-BE49-F238E27FC236}">
                <a16:creationId xmlns:a16="http://schemas.microsoft.com/office/drawing/2014/main" id="{A48403E1-D9FB-581D-35BF-BEB9F6EEAC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08"/>
          <a:stretch/>
        </p:blipFill>
        <p:spPr bwMode="auto">
          <a:xfrm>
            <a:off x="3027296" y="1447982"/>
            <a:ext cx="2682238" cy="3883889"/>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5BFD99BD-85B7-3F37-A440-B9FED2F42621}"/>
              </a:ext>
            </a:extLst>
          </p:cNvPr>
          <p:cNvPicPr>
            <a:picLocks noChangeAspect="1"/>
          </p:cNvPicPr>
          <p:nvPr/>
        </p:nvPicPr>
        <p:blipFill rotWithShape="1">
          <a:blip r:embed="rId5"/>
          <a:srcRect l="7594" t="15333" r="63719" b="11000"/>
          <a:stretch/>
        </p:blipFill>
        <p:spPr>
          <a:xfrm>
            <a:off x="5929178" y="1447983"/>
            <a:ext cx="2682239" cy="3874345"/>
          </a:xfrm>
          <a:prstGeom prst="rect">
            <a:avLst/>
          </a:prstGeom>
        </p:spPr>
      </p:pic>
      <p:pic>
        <p:nvPicPr>
          <p:cNvPr id="13" name="Afbeelding 12">
            <a:extLst>
              <a:ext uri="{FF2B5EF4-FFF2-40B4-BE49-F238E27FC236}">
                <a16:creationId xmlns:a16="http://schemas.microsoft.com/office/drawing/2014/main" id="{1CD8357B-F4C2-5A72-F25B-3DF87B0A7350}"/>
              </a:ext>
            </a:extLst>
          </p:cNvPr>
          <p:cNvPicPr>
            <a:picLocks noChangeAspect="1"/>
          </p:cNvPicPr>
          <p:nvPr/>
        </p:nvPicPr>
        <p:blipFill>
          <a:blip r:embed="rId6"/>
          <a:stretch>
            <a:fillRect/>
          </a:stretch>
        </p:blipFill>
        <p:spPr>
          <a:xfrm rot="237452">
            <a:off x="8829732" y="1983776"/>
            <a:ext cx="2752617" cy="3875524"/>
          </a:xfrm>
          <a:prstGeom prst="rect">
            <a:avLst/>
          </a:prstGeom>
        </p:spPr>
      </p:pic>
      <p:sp>
        <p:nvSpPr>
          <p:cNvPr id="14" name="Tekstvak 13">
            <a:extLst>
              <a:ext uri="{FF2B5EF4-FFF2-40B4-BE49-F238E27FC236}">
                <a16:creationId xmlns:a16="http://schemas.microsoft.com/office/drawing/2014/main" id="{CE791FA7-90B6-CEF0-C691-F103F351CAD0}"/>
              </a:ext>
            </a:extLst>
          </p:cNvPr>
          <p:cNvSpPr txBox="1"/>
          <p:nvPr/>
        </p:nvSpPr>
        <p:spPr>
          <a:xfrm>
            <a:off x="2231571" y="5949669"/>
            <a:ext cx="6988629" cy="369332"/>
          </a:xfrm>
          <a:prstGeom prst="rect">
            <a:avLst/>
          </a:prstGeom>
          <a:noFill/>
        </p:spPr>
        <p:txBody>
          <a:bodyPr wrap="square" rtlCol="0">
            <a:spAutoFit/>
          </a:bodyPr>
          <a:lstStyle/>
          <a:p>
            <a:r>
              <a:rPr lang="nl-NL" dirty="0"/>
              <a:t>Zomaar wat boeken … </a:t>
            </a:r>
          </a:p>
        </p:txBody>
      </p:sp>
    </p:spTree>
    <p:extLst>
      <p:ext uri="{BB962C8B-B14F-4D97-AF65-F5344CB8AC3E}">
        <p14:creationId xmlns:p14="http://schemas.microsoft.com/office/powerpoint/2010/main" val="3722857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BED6E-D192-68BB-9E20-55B8237797C5}"/>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60F66CA-30AA-F18E-14A4-E23B801751B8}"/>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AAFE79CD-80BE-E5E4-011B-9390A1B01414}"/>
              </a:ext>
            </a:extLst>
          </p:cNvPr>
          <p:cNvPicPr>
            <a:picLocks noChangeAspect="1"/>
          </p:cNvPicPr>
          <p:nvPr/>
        </p:nvPicPr>
        <p:blipFill>
          <a:blip r:embed="rId2"/>
          <a:stretch>
            <a:fillRect/>
          </a:stretch>
        </p:blipFill>
        <p:spPr>
          <a:xfrm rot="5400000">
            <a:off x="1267346" y="-1212917"/>
            <a:ext cx="6970738" cy="9396572"/>
          </a:xfrm>
          <a:prstGeom prst="rect">
            <a:avLst/>
          </a:prstGeom>
        </p:spPr>
      </p:pic>
    </p:spTree>
    <p:extLst>
      <p:ext uri="{BB962C8B-B14F-4D97-AF65-F5344CB8AC3E}">
        <p14:creationId xmlns:p14="http://schemas.microsoft.com/office/powerpoint/2010/main" val="3627571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DCA1DF-1D2A-E32A-63ED-DB73FE5EE955}"/>
              </a:ext>
            </a:extLst>
          </p:cNvPr>
          <p:cNvSpPr>
            <a:spLocks noGrp="1"/>
          </p:cNvSpPr>
          <p:nvPr>
            <p:ph type="title"/>
          </p:nvPr>
        </p:nvSpPr>
        <p:spPr/>
        <p:txBody>
          <a:bodyPr/>
          <a:lstStyle/>
          <a:p>
            <a:r>
              <a:rPr lang="nl-NL" dirty="0"/>
              <a:t>Wereldwijde </a:t>
            </a:r>
            <a:br>
              <a:rPr lang="nl-NL" dirty="0"/>
            </a:br>
            <a:r>
              <a:rPr lang="nl-NL" dirty="0"/>
              <a:t>familiestamboom</a:t>
            </a:r>
          </a:p>
        </p:txBody>
      </p:sp>
      <p:sp>
        <p:nvSpPr>
          <p:cNvPr id="3" name="Tijdelijke aanduiding voor inhoud 2">
            <a:extLst>
              <a:ext uri="{FF2B5EF4-FFF2-40B4-BE49-F238E27FC236}">
                <a16:creationId xmlns:a16="http://schemas.microsoft.com/office/drawing/2014/main" id="{51D938E4-8227-3CB2-C333-C56489F96AD9}"/>
              </a:ext>
            </a:extLst>
          </p:cNvPr>
          <p:cNvSpPr>
            <a:spLocks noGrp="1"/>
          </p:cNvSpPr>
          <p:nvPr>
            <p:ph idx="1"/>
          </p:nvPr>
        </p:nvSpPr>
        <p:spPr>
          <a:xfrm>
            <a:off x="838200" y="1829377"/>
            <a:ext cx="2922270" cy="2571173"/>
          </a:xfrm>
        </p:spPr>
        <p:txBody>
          <a:bodyPr/>
          <a:lstStyle/>
          <a:p>
            <a:pPr marL="0" indent="0">
              <a:buNone/>
            </a:pPr>
            <a:r>
              <a:rPr lang="nl-NL" dirty="0"/>
              <a:t>Wereldwijde familiestamboom gebaseerd op het Y-chromosoom van de man van vader op zoon.</a:t>
            </a:r>
          </a:p>
        </p:txBody>
      </p:sp>
      <p:pic>
        <p:nvPicPr>
          <p:cNvPr id="5" name="Afbeelding 4">
            <a:extLst>
              <a:ext uri="{FF2B5EF4-FFF2-40B4-BE49-F238E27FC236}">
                <a16:creationId xmlns:a16="http://schemas.microsoft.com/office/drawing/2014/main" id="{9711554E-0AAF-97B1-BC2F-CE928C6CDAEE}"/>
              </a:ext>
            </a:extLst>
          </p:cNvPr>
          <p:cNvPicPr>
            <a:picLocks noChangeAspect="1"/>
          </p:cNvPicPr>
          <p:nvPr/>
        </p:nvPicPr>
        <p:blipFill rotWithShape="1">
          <a:blip r:embed="rId3"/>
          <a:srcRect r="18856" b="8341"/>
          <a:stretch/>
        </p:blipFill>
        <p:spPr>
          <a:xfrm>
            <a:off x="7807275" y="292453"/>
            <a:ext cx="4484045" cy="6432249"/>
          </a:xfrm>
          <a:prstGeom prst="rect">
            <a:avLst/>
          </a:prstGeom>
        </p:spPr>
      </p:pic>
      <p:pic>
        <p:nvPicPr>
          <p:cNvPr id="4" name="Afbeelding 3">
            <a:extLst>
              <a:ext uri="{FF2B5EF4-FFF2-40B4-BE49-F238E27FC236}">
                <a16:creationId xmlns:a16="http://schemas.microsoft.com/office/drawing/2014/main" id="{CC650D7B-E754-7F58-C9A9-D5909D9F7634}"/>
              </a:ext>
            </a:extLst>
          </p:cNvPr>
          <p:cNvPicPr>
            <a:picLocks noChangeAspect="1"/>
          </p:cNvPicPr>
          <p:nvPr/>
        </p:nvPicPr>
        <p:blipFill rotWithShape="1">
          <a:blip r:embed="rId3">
            <a:clrChange>
              <a:clrFrom>
                <a:srgbClr val="FFFFFF"/>
              </a:clrFrom>
              <a:clrTo>
                <a:srgbClr val="FFFFFF">
                  <a:alpha val="0"/>
                </a:srgbClr>
              </a:clrTo>
            </a:clrChange>
          </a:blip>
          <a:srcRect l="11756" t="14690" r="67186" b="57645"/>
          <a:stretch/>
        </p:blipFill>
        <p:spPr>
          <a:xfrm>
            <a:off x="4366132" y="292453"/>
            <a:ext cx="3715592" cy="6198922"/>
          </a:xfrm>
          <a:prstGeom prst="rect">
            <a:avLst/>
          </a:prstGeom>
        </p:spPr>
      </p:pic>
    </p:spTree>
    <p:extLst>
      <p:ext uri="{BB962C8B-B14F-4D97-AF65-F5344CB8AC3E}">
        <p14:creationId xmlns:p14="http://schemas.microsoft.com/office/powerpoint/2010/main" val="755783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B1D687-CF7D-5B03-F76A-355116ECB91E}"/>
              </a:ext>
            </a:extLst>
          </p:cNvPr>
          <p:cNvSpPr>
            <a:spLocks noGrp="1"/>
          </p:cNvSpPr>
          <p:nvPr>
            <p:ph type="title"/>
          </p:nvPr>
        </p:nvSpPr>
        <p:spPr>
          <a:xfrm>
            <a:off x="677334" y="1556656"/>
            <a:ext cx="2784323" cy="2212455"/>
          </a:xfrm>
        </p:spPr>
        <p:txBody>
          <a:bodyPr>
            <a:normAutofit/>
          </a:bodyPr>
          <a:lstStyle/>
          <a:p>
            <a:r>
              <a:rPr lang="nl-NL" b="1" dirty="0">
                <a:solidFill>
                  <a:srgbClr val="407280"/>
                </a:solidFill>
              </a:rPr>
              <a:t>Zijwieltjes </a:t>
            </a:r>
            <a:endParaRPr lang="nl-NL" dirty="0"/>
          </a:p>
        </p:txBody>
      </p:sp>
      <p:pic>
        <p:nvPicPr>
          <p:cNvPr id="5" name="Tijdelijke aanduiding voor inhoud 4">
            <a:extLst>
              <a:ext uri="{FF2B5EF4-FFF2-40B4-BE49-F238E27FC236}">
                <a16:creationId xmlns:a16="http://schemas.microsoft.com/office/drawing/2014/main" id="{4971EF1D-B323-9092-42B9-C71E7480EC0E}"/>
              </a:ext>
            </a:extLst>
          </p:cNvPr>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17998" y="-81203"/>
            <a:ext cx="6905625" cy="6939203"/>
          </a:xfrm>
        </p:spPr>
      </p:pic>
      <p:sp>
        <p:nvSpPr>
          <p:cNvPr id="3" name="Titel 1">
            <a:extLst>
              <a:ext uri="{FF2B5EF4-FFF2-40B4-BE49-F238E27FC236}">
                <a16:creationId xmlns:a16="http://schemas.microsoft.com/office/drawing/2014/main" id="{38CCC7DE-BC9C-F094-4EC6-636A7B5BF1EB}"/>
              </a:ext>
            </a:extLst>
          </p:cNvPr>
          <p:cNvSpPr txBox="1">
            <a:spLocks/>
          </p:cNvSpPr>
          <p:nvPr/>
        </p:nvSpPr>
        <p:spPr>
          <a:xfrm>
            <a:off x="677334" y="957146"/>
            <a:ext cx="3241523" cy="78456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Liefde en zorg!</a:t>
            </a:r>
          </a:p>
        </p:txBody>
      </p:sp>
    </p:spTree>
    <p:extLst>
      <p:ext uri="{BB962C8B-B14F-4D97-AF65-F5344CB8AC3E}">
        <p14:creationId xmlns:p14="http://schemas.microsoft.com/office/powerpoint/2010/main" val="21968424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71AA7-F9FF-2C06-2267-F63A1DBEC775}"/>
              </a:ext>
            </a:extLst>
          </p:cNvPr>
          <p:cNvSpPr>
            <a:spLocks noGrp="1"/>
          </p:cNvSpPr>
          <p:nvPr>
            <p:ph type="title"/>
          </p:nvPr>
        </p:nvSpPr>
        <p:spPr/>
        <p:txBody>
          <a:bodyPr/>
          <a:lstStyle/>
          <a:p>
            <a:r>
              <a:rPr lang="nl-NL" dirty="0"/>
              <a:t>“Zijwieltjes” van je Schepper!</a:t>
            </a:r>
          </a:p>
        </p:txBody>
      </p:sp>
      <p:pic>
        <p:nvPicPr>
          <p:cNvPr id="4" name="Picture 2" descr="Issus">
            <a:extLst>
              <a:ext uri="{FF2B5EF4-FFF2-40B4-BE49-F238E27FC236}">
                <a16:creationId xmlns:a16="http://schemas.microsoft.com/office/drawing/2014/main" id="{D3C93C40-98C1-339E-C99E-7F3AE1C38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20" y="1951973"/>
            <a:ext cx="6334896" cy="362853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ep 2">
            <a:extLst>
              <a:ext uri="{FF2B5EF4-FFF2-40B4-BE49-F238E27FC236}">
                <a16:creationId xmlns:a16="http://schemas.microsoft.com/office/drawing/2014/main" id="{9EA8C2D5-DFF1-B478-EB0D-1ADFB3A8508B}"/>
              </a:ext>
            </a:extLst>
          </p:cNvPr>
          <p:cNvGrpSpPr/>
          <p:nvPr/>
        </p:nvGrpSpPr>
        <p:grpSpPr>
          <a:xfrm>
            <a:off x="7164934" y="1284514"/>
            <a:ext cx="4526323" cy="4963885"/>
            <a:chOff x="7164935" y="1980107"/>
            <a:chExt cx="3054100" cy="3628532"/>
          </a:xfrm>
        </p:grpSpPr>
        <p:pic>
          <p:nvPicPr>
            <p:cNvPr id="5" name="Afbeelding 4">
              <a:extLst>
                <a:ext uri="{FF2B5EF4-FFF2-40B4-BE49-F238E27FC236}">
                  <a16:creationId xmlns:a16="http://schemas.microsoft.com/office/drawing/2014/main" id="{12C2461A-CC24-1EAE-59C9-4347900A3534}"/>
                </a:ext>
              </a:extLst>
            </p:cNvPr>
            <p:cNvPicPr>
              <a:picLocks noChangeAspect="1"/>
            </p:cNvPicPr>
            <p:nvPr/>
          </p:nvPicPr>
          <p:blipFill rotWithShape="1">
            <a:blip r:embed="rId4"/>
            <a:srcRect l="11175" t="5353" r="11176" b="16600"/>
            <a:stretch/>
          </p:blipFill>
          <p:spPr>
            <a:xfrm>
              <a:off x="7164935" y="1980107"/>
              <a:ext cx="3054100" cy="1726735"/>
            </a:xfrm>
            <a:prstGeom prst="rect">
              <a:avLst/>
            </a:prstGeom>
          </p:spPr>
        </p:pic>
        <p:pic>
          <p:nvPicPr>
            <p:cNvPr id="6" name="Afbeelding 5">
              <a:extLst>
                <a:ext uri="{FF2B5EF4-FFF2-40B4-BE49-F238E27FC236}">
                  <a16:creationId xmlns:a16="http://schemas.microsoft.com/office/drawing/2014/main" id="{543B4324-E798-B464-4B4C-A6CD8DD503EB}"/>
                </a:ext>
              </a:extLst>
            </p:cNvPr>
            <p:cNvPicPr>
              <a:picLocks noChangeAspect="1"/>
            </p:cNvPicPr>
            <p:nvPr/>
          </p:nvPicPr>
          <p:blipFill rotWithShape="1">
            <a:blip r:embed="rId5"/>
            <a:srcRect l="14931" t="5353" r="11173" b="16600"/>
            <a:stretch/>
          </p:blipFill>
          <p:spPr>
            <a:xfrm>
              <a:off x="7164935" y="3794214"/>
              <a:ext cx="3054100" cy="1814425"/>
            </a:xfrm>
            <a:prstGeom prst="rect">
              <a:avLst/>
            </a:prstGeom>
          </p:spPr>
        </p:pic>
      </p:grpSp>
    </p:spTree>
    <p:extLst>
      <p:ext uri="{BB962C8B-B14F-4D97-AF65-F5344CB8AC3E}">
        <p14:creationId xmlns:p14="http://schemas.microsoft.com/office/powerpoint/2010/main" val="7548521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23EA74-7273-8EC7-D5C0-9B23F228DF64}"/>
              </a:ext>
            </a:extLst>
          </p:cNvPr>
          <p:cNvSpPr>
            <a:spLocks noGrp="1"/>
          </p:cNvSpPr>
          <p:nvPr>
            <p:ph type="title"/>
          </p:nvPr>
        </p:nvSpPr>
        <p:spPr/>
        <p:txBody>
          <a:bodyPr/>
          <a:lstStyle/>
          <a:p>
            <a:r>
              <a:rPr lang="nl-NL" dirty="0"/>
              <a:t>Alles wijst op een sublieme SCHEPPER</a:t>
            </a:r>
          </a:p>
        </p:txBody>
      </p:sp>
      <p:sp>
        <p:nvSpPr>
          <p:cNvPr id="3" name="Tijdelijke aanduiding voor inhoud 2">
            <a:extLst>
              <a:ext uri="{FF2B5EF4-FFF2-40B4-BE49-F238E27FC236}">
                <a16:creationId xmlns:a16="http://schemas.microsoft.com/office/drawing/2014/main" id="{E5F63396-FDB0-4E5C-D6D8-121734C23B68}"/>
              </a:ext>
            </a:extLst>
          </p:cNvPr>
          <p:cNvSpPr>
            <a:spLocks noGrp="1"/>
          </p:cNvSpPr>
          <p:nvPr>
            <p:ph idx="1"/>
          </p:nvPr>
        </p:nvSpPr>
        <p:spPr>
          <a:xfrm>
            <a:off x="838200" y="2525485"/>
            <a:ext cx="10515600" cy="3655229"/>
          </a:xfrm>
        </p:spPr>
        <p:txBody>
          <a:bodyPr>
            <a:normAutofit/>
          </a:bodyPr>
          <a:lstStyle/>
          <a:p>
            <a:pPr marL="0" indent="0" algn="ctr">
              <a:buNone/>
            </a:pPr>
            <a:r>
              <a:rPr lang="nl-NL" sz="3200" dirty="0"/>
              <a:t>Romeinen 1:20 (Het Boek)</a:t>
            </a:r>
          </a:p>
          <a:p>
            <a:pPr marL="0" indent="0" algn="ctr">
              <a:buNone/>
            </a:pPr>
            <a:r>
              <a:rPr lang="nl-NL" sz="3200" dirty="0"/>
              <a:t>God is wel onzichtbaar, maar Zijn werk </a:t>
            </a:r>
            <a:br>
              <a:rPr lang="nl-NL" sz="3200" dirty="0"/>
            </a:br>
            <a:r>
              <a:rPr lang="nl-NL" sz="3200" dirty="0"/>
              <a:t>(alles wat Hij heeft geschapen) bewijst Zijn eeuwige kracht. </a:t>
            </a:r>
          </a:p>
          <a:p>
            <a:pPr marL="0" indent="0" algn="ctr">
              <a:buNone/>
            </a:pPr>
            <a:r>
              <a:rPr lang="nl-NL" sz="3200" dirty="0"/>
              <a:t>Want sinds het ontstaan van de wereld is Zijn bestaan duidelijk te herkennen uit wat Hij gemaakt heeft. </a:t>
            </a:r>
          </a:p>
          <a:p>
            <a:pPr marL="0" indent="0" algn="ctr">
              <a:buNone/>
            </a:pPr>
            <a:r>
              <a:rPr lang="nl-NL" sz="3200" dirty="0"/>
              <a:t>Daarom  hebben de mensen geen enkele verontschuldiging.</a:t>
            </a:r>
          </a:p>
          <a:p>
            <a:pPr marL="0" indent="0" algn="ctr">
              <a:buNone/>
            </a:pPr>
            <a:endParaRPr lang="nl-NL" sz="3200" dirty="0"/>
          </a:p>
        </p:txBody>
      </p:sp>
    </p:spTree>
    <p:extLst>
      <p:ext uri="{BB962C8B-B14F-4D97-AF65-F5344CB8AC3E}">
        <p14:creationId xmlns:p14="http://schemas.microsoft.com/office/powerpoint/2010/main" val="1558061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816492-FEC9-92E3-FB5E-54D2096CE256}"/>
              </a:ext>
            </a:extLst>
          </p:cNvPr>
          <p:cNvSpPr>
            <a:spLocks noGrp="1"/>
          </p:cNvSpPr>
          <p:nvPr>
            <p:ph type="title"/>
          </p:nvPr>
        </p:nvSpPr>
        <p:spPr/>
        <p:txBody>
          <a:bodyPr/>
          <a:lstStyle/>
          <a:p>
            <a:r>
              <a:rPr lang="nl-NL" dirty="0"/>
              <a:t>Waarheid of leugen</a:t>
            </a:r>
          </a:p>
        </p:txBody>
      </p:sp>
      <p:sp>
        <p:nvSpPr>
          <p:cNvPr id="3" name="Tijdelijke aanduiding voor inhoud 2">
            <a:extLst>
              <a:ext uri="{FF2B5EF4-FFF2-40B4-BE49-F238E27FC236}">
                <a16:creationId xmlns:a16="http://schemas.microsoft.com/office/drawing/2014/main" id="{B4560068-B151-15E5-2E2B-40B30FF68B87}"/>
              </a:ext>
            </a:extLst>
          </p:cNvPr>
          <p:cNvSpPr>
            <a:spLocks noGrp="1"/>
          </p:cNvSpPr>
          <p:nvPr>
            <p:ph idx="1"/>
          </p:nvPr>
        </p:nvSpPr>
        <p:spPr>
          <a:xfrm>
            <a:off x="838200" y="1825625"/>
            <a:ext cx="10615246" cy="4351338"/>
          </a:xfrm>
        </p:spPr>
        <p:txBody>
          <a:bodyPr/>
          <a:lstStyle/>
          <a:p>
            <a:r>
              <a:rPr lang="nl-NL" dirty="0"/>
              <a:t>XX  XY en het genderdebat , &gt;6500 genexpressies van de 25000 genen</a:t>
            </a:r>
          </a:p>
          <a:p>
            <a:r>
              <a:rPr lang="nl-NL" dirty="0"/>
              <a:t>Waarom zou je een gevoelige jongen ‘vrouwelijk’ noemen, </a:t>
            </a:r>
            <a:br>
              <a:rPr lang="nl-NL" dirty="0"/>
            </a:br>
            <a:r>
              <a:rPr lang="nl-NL" dirty="0"/>
              <a:t>hij is gewoon XY</a:t>
            </a:r>
          </a:p>
          <a:p>
            <a:r>
              <a:rPr lang="nl-NL" dirty="0"/>
              <a:t>Waarom zou je een stoer meisje ‘mannelijk’ noemen? </a:t>
            </a:r>
            <a:br>
              <a:rPr lang="nl-NL" dirty="0"/>
            </a:br>
            <a:r>
              <a:rPr lang="nl-NL" dirty="0"/>
              <a:t>Ze is gewoon XX</a:t>
            </a:r>
          </a:p>
          <a:p>
            <a:r>
              <a:rPr lang="nl-NL" dirty="0"/>
              <a:t>Daar verandert een gesprek of operatie niets aan!</a:t>
            </a:r>
          </a:p>
        </p:txBody>
      </p:sp>
    </p:spTree>
    <p:extLst>
      <p:ext uri="{BB962C8B-B14F-4D97-AF65-F5344CB8AC3E}">
        <p14:creationId xmlns:p14="http://schemas.microsoft.com/office/powerpoint/2010/main" val="324294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C5EAD7D-A916-7B39-0677-CEDF6D0E1CB8}"/>
              </a:ext>
            </a:extLst>
          </p:cNvPr>
          <p:cNvSpPr txBox="1"/>
          <p:nvPr/>
        </p:nvSpPr>
        <p:spPr>
          <a:xfrm>
            <a:off x="548053" y="357195"/>
            <a:ext cx="10861431" cy="2123658"/>
          </a:xfrm>
          <a:prstGeom prst="rect">
            <a:avLst/>
          </a:prstGeom>
          <a:noFill/>
        </p:spPr>
        <p:txBody>
          <a:bodyPr wrap="square" rtlCol="0">
            <a:spAutoFit/>
          </a:bodyPr>
          <a:lstStyle/>
          <a:p>
            <a:pPr algn="ctr"/>
            <a:r>
              <a:rPr lang="nl-NL" sz="6600" dirty="0">
                <a:latin typeface="Stencil" panose="040409050D0802020404" pitchFamily="82" charset="0"/>
              </a:rPr>
              <a:t>Je ziet het pas </a:t>
            </a:r>
            <a:br>
              <a:rPr lang="nl-NL" sz="6600" dirty="0">
                <a:latin typeface="Stencil" panose="040409050D0802020404" pitchFamily="82" charset="0"/>
              </a:rPr>
            </a:br>
            <a:r>
              <a:rPr lang="nl-NL" sz="6600" dirty="0">
                <a:latin typeface="Stencil" panose="040409050D0802020404" pitchFamily="82" charset="0"/>
              </a:rPr>
              <a:t>als je het doorhebt!</a:t>
            </a:r>
          </a:p>
        </p:txBody>
      </p:sp>
      <p:pic>
        <p:nvPicPr>
          <p:cNvPr id="6" name="Afbeelding 5">
            <a:extLst>
              <a:ext uri="{FF2B5EF4-FFF2-40B4-BE49-F238E27FC236}">
                <a16:creationId xmlns:a16="http://schemas.microsoft.com/office/drawing/2014/main" id="{AD60787D-A098-3147-F517-290CAADC4C59}"/>
              </a:ext>
            </a:extLst>
          </p:cNvPr>
          <p:cNvPicPr>
            <a:picLocks noChangeAspect="1"/>
          </p:cNvPicPr>
          <p:nvPr/>
        </p:nvPicPr>
        <p:blipFill rotWithShape="1">
          <a:blip r:embed="rId3"/>
          <a:srcRect t="5812" r="770" b="48034"/>
          <a:stretch/>
        </p:blipFill>
        <p:spPr>
          <a:xfrm>
            <a:off x="46891" y="2744567"/>
            <a:ext cx="12098216" cy="3165231"/>
          </a:xfrm>
          <a:prstGeom prst="rect">
            <a:avLst/>
          </a:prstGeom>
        </p:spPr>
      </p:pic>
    </p:spTree>
    <p:extLst>
      <p:ext uri="{BB962C8B-B14F-4D97-AF65-F5344CB8AC3E}">
        <p14:creationId xmlns:p14="http://schemas.microsoft.com/office/powerpoint/2010/main" val="3459860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2117E-307B-55EC-981A-FA1A9319B7C1}"/>
              </a:ext>
            </a:extLst>
          </p:cNvPr>
          <p:cNvSpPr>
            <a:spLocks noGrp="1"/>
          </p:cNvSpPr>
          <p:nvPr>
            <p:ph type="title"/>
          </p:nvPr>
        </p:nvSpPr>
        <p:spPr/>
        <p:txBody>
          <a:bodyPr/>
          <a:lstStyle/>
          <a:p>
            <a:r>
              <a:rPr lang="nl-NL" dirty="0"/>
              <a:t>CO2 – Het is de vraag</a:t>
            </a:r>
          </a:p>
        </p:txBody>
      </p:sp>
      <p:sp>
        <p:nvSpPr>
          <p:cNvPr id="3" name="Tijdelijke aanduiding voor inhoud 2">
            <a:extLst>
              <a:ext uri="{FF2B5EF4-FFF2-40B4-BE49-F238E27FC236}">
                <a16:creationId xmlns:a16="http://schemas.microsoft.com/office/drawing/2014/main" id="{FF8B99FD-2BDA-B0E3-4611-3117416DE8AF}"/>
              </a:ext>
            </a:extLst>
          </p:cNvPr>
          <p:cNvSpPr>
            <a:spLocks noGrp="1"/>
          </p:cNvSpPr>
          <p:nvPr>
            <p:ph idx="1"/>
          </p:nvPr>
        </p:nvSpPr>
        <p:spPr>
          <a:xfrm>
            <a:off x="838200" y="1829377"/>
            <a:ext cx="6313714" cy="4351338"/>
          </a:xfrm>
        </p:spPr>
        <p:txBody>
          <a:bodyPr>
            <a:normAutofit/>
          </a:bodyPr>
          <a:lstStyle/>
          <a:p>
            <a:pPr marL="0" indent="0">
              <a:buNone/>
            </a:pPr>
            <a:r>
              <a:rPr lang="nl-NL" dirty="0"/>
              <a:t>Het is de vraag of CO</a:t>
            </a:r>
            <a:r>
              <a:rPr lang="nl-NL" baseline="-25000" dirty="0"/>
              <a:t>2</a:t>
            </a:r>
            <a:r>
              <a:rPr lang="nl-NL" dirty="0"/>
              <a:t> het doorslaggevende broeikasgas is.</a:t>
            </a:r>
          </a:p>
          <a:p>
            <a:pPr marL="0" indent="0">
              <a:buNone/>
            </a:pPr>
            <a:r>
              <a:rPr lang="nl-NL" dirty="0"/>
              <a:t>(-80</a:t>
            </a:r>
            <a:r>
              <a:rPr lang="nl-NL" baseline="30000" dirty="0"/>
              <a:t>o</a:t>
            </a:r>
            <a:r>
              <a:rPr lang="nl-NL" dirty="0"/>
              <a:t>C  en +400</a:t>
            </a:r>
            <a:r>
              <a:rPr lang="nl-NL" baseline="30000" dirty="0"/>
              <a:t>o</a:t>
            </a:r>
            <a:r>
              <a:rPr lang="nl-NL" dirty="0"/>
              <a:t>C)</a:t>
            </a:r>
          </a:p>
          <a:p>
            <a:pPr marL="0" indent="0">
              <a:buNone/>
            </a:pPr>
            <a:r>
              <a:rPr lang="nl-NL" dirty="0"/>
              <a:t>Waterdamp heeft een veel sterker temperatuureffect.</a:t>
            </a:r>
          </a:p>
          <a:p>
            <a:pPr marL="0" indent="0">
              <a:buNone/>
            </a:pPr>
            <a:r>
              <a:rPr lang="nl-NL" dirty="0"/>
              <a:t>Het is de vraag of er een abnormale klimaatverandering is.</a:t>
            </a:r>
          </a:p>
          <a:p>
            <a:pPr marL="0" indent="0">
              <a:buNone/>
            </a:pPr>
            <a:r>
              <a:rPr lang="nl-NL" dirty="0"/>
              <a:t>CO</a:t>
            </a:r>
            <a:r>
              <a:rPr lang="nl-NL" baseline="-25000" dirty="0"/>
              <a:t>2</a:t>
            </a:r>
            <a:r>
              <a:rPr lang="nl-NL" dirty="0"/>
              <a:t> is een </a:t>
            </a:r>
            <a:r>
              <a:rPr lang="nl-NL" dirty="0" err="1"/>
              <a:t>basisingrediënt</a:t>
            </a:r>
            <a:r>
              <a:rPr lang="nl-NL" dirty="0"/>
              <a:t> voor alle leven: CO</a:t>
            </a:r>
            <a:r>
              <a:rPr lang="nl-NL" baseline="-25000" dirty="0"/>
              <a:t>2</a:t>
            </a:r>
            <a:r>
              <a:rPr lang="nl-NL" dirty="0"/>
              <a:t> + H</a:t>
            </a:r>
            <a:r>
              <a:rPr lang="nl-NL" baseline="-25000" dirty="0"/>
              <a:t>2</a:t>
            </a:r>
            <a:r>
              <a:rPr lang="nl-NL" dirty="0"/>
              <a:t>O geeft C</a:t>
            </a:r>
            <a:r>
              <a:rPr lang="nl-NL" baseline="-25000" dirty="0"/>
              <a:t>6</a:t>
            </a:r>
            <a:r>
              <a:rPr lang="nl-NL" dirty="0"/>
              <a:t>H</a:t>
            </a:r>
            <a:r>
              <a:rPr lang="nl-NL" baseline="-25000" dirty="0"/>
              <a:t>12</a:t>
            </a:r>
            <a:r>
              <a:rPr lang="nl-NL" dirty="0"/>
              <a:t>O</a:t>
            </a:r>
            <a:r>
              <a:rPr lang="nl-NL" baseline="-25000" dirty="0"/>
              <a:t>6</a:t>
            </a:r>
            <a:r>
              <a:rPr lang="nl-NL" dirty="0"/>
              <a:t> en O</a:t>
            </a:r>
            <a:r>
              <a:rPr lang="nl-NL" baseline="-25000" dirty="0"/>
              <a:t>2</a:t>
            </a:r>
            <a:endParaRPr lang="nl-NL" dirty="0"/>
          </a:p>
        </p:txBody>
      </p:sp>
      <p:pic>
        <p:nvPicPr>
          <p:cNvPr id="8194" name="Picture 2">
            <a:extLst>
              <a:ext uri="{FF2B5EF4-FFF2-40B4-BE49-F238E27FC236}">
                <a16:creationId xmlns:a16="http://schemas.microsoft.com/office/drawing/2014/main" id="{7C0F6847-A494-3468-B7E1-A02750CDF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657" y="302441"/>
            <a:ext cx="4572000" cy="622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645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3BF7A-A6EA-E7E9-7DE7-FAE4064313A0}"/>
              </a:ext>
            </a:extLst>
          </p:cNvPr>
          <p:cNvSpPr>
            <a:spLocks noGrp="1"/>
          </p:cNvSpPr>
          <p:nvPr>
            <p:ph type="title"/>
          </p:nvPr>
        </p:nvSpPr>
        <p:spPr/>
        <p:txBody>
          <a:bodyPr/>
          <a:lstStyle/>
          <a:p>
            <a:r>
              <a:rPr lang="nl-NL" dirty="0"/>
              <a:t>Bijbelse verwachting</a:t>
            </a:r>
          </a:p>
        </p:txBody>
      </p:sp>
      <p:sp>
        <p:nvSpPr>
          <p:cNvPr id="3" name="Tijdelijke aanduiding voor inhoud 2">
            <a:extLst>
              <a:ext uri="{FF2B5EF4-FFF2-40B4-BE49-F238E27FC236}">
                <a16:creationId xmlns:a16="http://schemas.microsoft.com/office/drawing/2014/main" id="{442A8949-FF92-D60A-9937-7D593A4311FA}"/>
              </a:ext>
            </a:extLst>
          </p:cNvPr>
          <p:cNvSpPr>
            <a:spLocks noGrp="1"/>
          </p:cNvSpPr>
          <p:nvPr>
            <p:ph idx="1"/>
          </p:nvPr>
        </p:nvSpPr>
        <p:spPr/>
        <p:txBody>
          <a:bodyPr>
            <a:normAutofit fontScale="92500" lnSpcReduction="20000"/>
          </a:bodyPr>
          <a:lstStyle/>
          <a:p>
            <a:pPr>
              <a:lnSpc>
                <a:spcPct val="120000"/>
              </a:lnSpc>
              <a:spcBef>
                <a:spcPts val="0"/>
              </a:spcBef>
              <a:spcAft>
                <a:spcPts val="600"/>
              </a:spcAft>
            </a:pPr>
            <a:r>
              <a:rPr lang="nl-NL" dirty="0"/>
              <a:t>Openbaring 17:17 Want God heeft hun ingegeven zijn plan te verwezenlijken door eensgezind hun koningschap over te dragen aan het beest, totdat alles wat God gezegd heeft, in vervulling is gegaan.</a:t>
            </a:r>
          </a:p>
          <a:p>
            <a:pPr>
              <a:lnSpc>
                <a:spcPct val="120000"/>
              </a:lnSpc>
              <a:spcBef>
                <a:spcPts val="0"/>
              </a:spcBef>
              <a:spcAft>
                <a:spcPts val="600"/>
              </a:spcAft>
            </a:pPr>
            <a:r>
              <a:rPr lang="nl-NL" dirty="0"/>
              <a:t>2 </a:t>
            </a:r>
            <a:r>
              <a:rPr lang="nl-NL" dirty="0" err="1"/>
              <a:t>Timotheus</a:t>
            </a:r>
            <a:r>
              <a:rPr lang="nl-NL" dirty="0"/>
              <a:t> 3:1 Weet wel, dat er in de laatste dagen zware tijden zullen komen: 2-4  want de mensen zullen zelfzuchtig zijn, geldgierig, pochers, vermetel, kwaadsprekers, aan hun ouders ongehoorzaam, ondankbaar, onheilig, liefdeloos, trouweloos, lasteraars, onmatig, onhandelbaar, afkerig van het goede, verraderlijk, roekeloos, opgeblazen, met meer liefde voor genot dan voor God, 5 die met een schijn van godsvrucht de kracht daarvan verloochend hebben; houd ook dezen op een afstand.</a:t>
            </a:r>
          </a:p>
        </p:txBody>
      </p:sp>
    </p:spTree>
    <p:extLst>
      <p:ext uri="{BB962C8B-B14F-4D97-AF65-F5344CB8AC3E}">
        <p14:creationId xmlns:p14="http://schemas.microsoft.com/office/powerpoint/2010/main" val="2101812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CE9389-6261-2C6D-EF4A-04961845F60E}"/>
              </a:ext>
            </a:extLst>
          </p:cNvPr>
          <p:cNvSpPr>
            <a:spLocks noGrp="1"/>
          </p:cNvSpPr>
          <p:nvPr>
            <p:ph type="ctrTitle"/>
          </p:nvPr>
        </p:nvSpPr>
        <p:spPr/>
        <p:txBody>
          <a:bodyPr/>
          <a:lstStyle/>
          <a:p>
            <a:r>
              <a:rPr lang="nl-NL" dirty="0"/>
              <a:t>Het uur der</a:t>
            </a:r>
            <a:br>
              <a:rPr lang="nl-NL" dirty="0"/>
            </a:br>
            <a:r>
              <a:rPr lang="nl-NL" dirty="0"/>
              <a:t>WAARHEID</a:t>
            </a:r>
          </a:p>
        </p:txBody>
      </p:sp>
      <p:sp>
        <p:nvSpPr>
          <p:cNvPr id="5" name="Ondertitel 4">
            <a:extLst>
              <a:ext uri="{FF2B5EF4-FFF2-40B4-BE49-F238E27FC236}">
                <a16:creationId xmlns:a16="http://schemas.microsoft.com/office/drawing/2014/main" id="{AADB4A25-DF38-EAE6-3BCC-66E71270FE41}"/>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2321478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BBA21-BE41-08EC-2902-5A56FFEDE515}"/>
              </a:ext>
            </a:extLst>
          </p:cNvPr>
          <p:cNvSpPr>
            <a:spLocks noGrp="1"/>
          </p:cNvSpPr>
          <p:nvPr>
            <p:ph type="title"/>
          </p:nvPr>
        </p:nvSpPr>
        <p:spPr/>
        <p:txBody>
          <a:bodyPr/>
          <a:lstStyle/>
          <a:p>
            <a:r>
              <a:rPr lang="nl-NL" dirty="0"/>
              <a:t>Het uur der waarheid komt!</a:t>
            </a:r>
          </a:p>
        </p:txBody>
      </p:sp>
      <p:sp>
        <p:nvSpPr>
          <p:cNvPr id="3" name="Tijdelijke aanduiding voor inhoud 2">
            <a:extLst>
              <a:ext uri="{FF2B5EF4-FFF2-40B4-BE49-F238E27FC236}">
                <a16:creationId xmlns:a16="http://schemas.microsoft.com/office/drawing/2014/main" id="{53828DA7-C67C-4D7B-B244-36E041442AA7}"/>
              </a:ext>
            </a:extLst>
          </p:cNvPr>
          <p:cNvSpPr>
            <a:spLocks noGrp="1"/>
          </p:cNvSpPr>
          <p:nvPr>
            <p:ph idx="1"/>
          </p:nvPr>
        </p:nvSpPr>
        <p:spPr/>
        <p:txBody>
          <a:bodyPr/>
          <a:lstStyle/>
          <a:p>
            <a:endParaRPr lang="nl-NL"/>
          </a:p>
        </p:txBody>
      </p:sp>
      <p:pic>
        <p:nvPicPr>
          <p:cNvPr id="2050" name="Picture 2">
            <a:extLst>
              <a:ext uri="{FF2B5EF4-FFF2-40B4-BE49-F238E27FC236}">
                <a16:creationId xmlns:a16="http://schemas.microsoft.com/office/drawing/2014/main" id="{5CA8CF49-A893-38F2-FDCB-DE881F3A4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688" y="161925"/>
            <a:ext cx="8654144" cy="649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898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05886-1AEB-A922-4D8A-728E1C10FEC1}"/>
              </a:ext>
            </a:extLst>
          </p:cNvPr>
          <p:cNvSpPr>
            <a:spLocks noGrp="1"/>
          </p:cNvSpPr>
          <p:nvPr>
            <p:ph type="title"/>
          </p:nvPr>
        </p:nvSpPr>
        <p:spPr/>
        <p:txBody>
          <a:bodyPr/>
          <a:lstStyle/>
          <a:p>
            <a:r>
              <a:rPr lang="nl-NL" dirty="0" err="1"/>
              <a:t>Handout</a:t>
            </a:r>
            <a:endParaRPr lang="nl-NL" dirty="0"/>
          </a:p>
        </p:txBody>
      </p:sp>
      <p:sp>
        <p:nvSpPr>
          <p:cNvPr id="3" name="Tijdelijke aanduiding voor inhoud 2">
            <a:extLst>
              <a:ext uri="{FF2B5EF4-FFF2-40B4-BE49-F238E27FC236}">
                <a16:creationId xmlns:a16="http://schemas.microsoft.com/office/drawing/2014/main" id="{B76373B0-1ED5-D612-8016-62571F718F3E}"/>
              </a:ext>
            </a:extLst>
          </p:cNvPr>
          <p:cNvSpPr>
            <a:spLocks noGrp="1"/>
          </p:cNvSpPr>
          <p:nvPr>
            <p:ph idx="1"/>
          </p:nvPr>
        </p:nvSpPr>
        <p:spPr>
          <a:xfrm>
            <a:off x="838199" y="1829377"/>
            <a:ext cx="10853057" cy="4351338"/>
          </a:xfrm>
        </p:spPr>
        <p:txBody>
          <a:bodyPr>
            <a:normAutofit fontScale="25000" lnSpcReduction="20000"/>
          </a:bodyPr>
          <a:lstStyle/>
          <a:p>
            <a:pPr marL="0" indent="0" algn="ctr">
              <a:spcBef>
                <a:spcPts val="1200"/>
              </a:spcBef>
              <a:spcAft>
                <a:spcPts val="1800"/>
              </a:spcAft>
              <a:buNone/>
            </a:pPr>
            <a:r>
              <a:rPr lang="nl-NL" sz="1800" b="1" kern="0"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Handout</a:t>
            </a:r>
            <a:r>
              <a:rPr lang="nl-NL"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 Wat is waarheid? …. </a:t>
            </a:r>
            <a:r>
              <a:rPr lang="nl-NL" sz="1800" b="1" kern="0"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Together</a:t>
            </a:r>
            <a:r>
              <a:rPr lang="nl-NL"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13 januari 2023</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Jezus: … Ieder die uit de waarheid is, hoort naar mijn stem. </a:t>
            </a:r>
            <a:b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b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Pilatus: … Wat is waarheid?  Joh 18:36-37  Terwijl de Weg, de Waarheid en het Leven voor hem staat!</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Hoe speelt Waarheid een functie in het geloof? Hoe verdedig je de waarheid met solide argumenten?</a:t>
            </a:r>
            <a:b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b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Begin met vragen stellen (zie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Tactics</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van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Koukl</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Bij voldoende kennis vragen vanuit argumenten.</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Redenen en argumenten om te geloven in God en Zijn Woord, in een godvergeten wereld.</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Persoonlijk: na 60 jaar deel van de strijd tussen geloof en ongeloof. Voorbeeld uienprijs (zie sinco.nl)</a:t>
            </a:r>
            <a:b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b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Onjuiste manipulerende achterhaalde “info” in schoolboeken biologie, aardrijkskunde, scheikunde …</a:t>
            </a:r>
            <a:b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b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De steenkoolvorming in vele miljoenen jaren zoals mij geleerd op school bleek heel anders (zoals ik mijn leraar in de 1</a:t>
            </a:r>
            <a:r>
              <a:rPr lang="nl-NL" sz="1800" baseline="300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e</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klas al vertelde) …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z</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-verbindingen tonen aan dat er geen jaren tussen de lagen kunnen zitten, de steenkoolvorming en lagen na de uitbarsting van Mt St Helen in Washington (westkust US) laten dikken lagen zien die in uren of enkele tientallen jaren zijn gevormd.</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Waarom wordt de </a:t>
            </a:r>
            <a:r>
              <a:rPr lang="nl-NL" sz="1800" b="1"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waarheid</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a:t>
            </a:r>
            <a:r>
              <a:rPr lang="nl-NL" sz="1800" b="1"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verward</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De naam voor duivel is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diabolos</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van dia-</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ballo</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 verwarren!</a:t>
            </a:r>
            <a:b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b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Waar zou deze duivel als tegenstander van God het pijnlijkst God treffen? Ontfutsel God Zijn eer, Zijn schepping en Zijn beeld in Zijn mensen. Hoe zou dat moeten?</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Maak God tot Leugenaar - vervang de Schepper door “Alles kwam vanzelf”  -   vervang 6 dagen en 1 rustdag door miljarden jaren en 24/7 economie – vervang Gods beeld in mannelijk (XY) en vrouwelijk (XX) door LHBT+ …. - vervang “beheer namens God” door onderdrukking en exploitatie – vervang waarheid door verwarring met ieder zijn eigen ‘waarheid’.</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Het lukt satan in het Paradijs,  “in de dagen van Noach” met soort vermenging, abortus en seksuele onteigening/perversie….   En wat zien we nu? 2 Petrus 3. Het zal zijn als in “de dagen van Noach”… </a:t>
            </a:r>
            <a:b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b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Wat kan je verwachten? Toen de wereldwijde Vloed, nu Jezus wederkomst met wereldwijd vuur.</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Is de Bijbel betrouwbaar? Alle boeken die de Bijbel als onbetrouwbaar afschilderden liggen na verloop van tijd in de prullenbak. De hoeveelheid manuscripten, de betrouwbare overlevering (Dode Zee rollen), het uitkomen van de profetieën, de opstanding van Jezus. Gevolg Jeremia 8:9</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Nieuwe wetenschappelijke inzichten.</a:t>
            </a:r>
            <a:b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b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De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Cambrian</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explosion</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(soorten ontstonden massaal gelijktijdig) – mitochondriaal DNA mutatie onderzoek toont dat 90% van alle soorten gelijktijdig ontstonden duizenden jaren geleden</a:t>
            </a:r>
            <a:b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b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Wetenschappelijke onmogelijkheid van evolutie (zie entropiewet = tweede hoofdwet thermodynamica… alles vervalt tot chaos en niet andersom),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eiwiten</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kunnen niet in een in een oersoep ontstaan, het genoom van bestaande soorten neemt NIET toe in informatie maar áf door mutaties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Dawkins</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stil…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Genetic</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Entropy</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van </a:t>
            </a:r>
            <a:r>
              <a:rPr lang="nl-NL" sz="1800" dirty="0" err="1">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Sanford</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Even simpel nadenken wijst op een SCHEPPER. Zie de berekening van de kans op het spontaan ontstaan van 1 eiwit van 100 aminozuren uit een zee van benodigde atomen 1:10</a:t>
            </a:r>
            <a:r>
              <a:rPr lang="nl-NL" sz="1800" baseline="300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131</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terwijl het geschatte universum slechts 10</a:t>
            </a:r>
            <a:r>
              <a:rPr lang="nl-NL" sz="1800" baseline="300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80</a:t>
            </a: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 atomen heeft. In een cel zitten duizenden verschillende eiwitten die veel ingewikkelder zijn en allemaal samenwerken/op elkaar zijn afgestemd bovendien.</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Het DNA onderzoek toont ongekende en onverwachte complexiteit die alleen aan een zeer superieure INTELLIGENTIA (God de Schepper) kan worden toegekend. Onderzoek aan mitochondriaal en Y-chromosomaal DNA toont dat er een oorspronkelijke “Adam” en “Eva” zijn die 4000-6000 jaar geleden leefden</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Vele topwetenschappers zijn christen waarschuwen voor de misinformatie en geloven de Bijbel .</a:t>
            </a:r>
          </a:p>
          <a:p>
            <a:pPr marL="0" indent="0">
              <a:lnSpc>
                <a:spcPct val="120000"/>
              </a:lnSpc>
              <a:spcBef>
                <a:spcPts val="600"/>
              </a:spcBef>
              <a:spcAft>
                <a:spcPts val="600"/>
              </a:spcAft>
              <a:buNone/>
            </a:pPr>
            <a:r>
              <a:rPr lang="nl-NL" sz="1800"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Alles wijst op een liefdevolle sublieme Schepper zoals de Bijbel zegt o.a. in Romeinen 1:20</a:t>
            </a:r>
          </a:p>
          <a:p>
            <a:pPr marL="0" marR="540385" indent="0" algn="ctr">
              <a:lnSpc>
                <a:spcPct val="115000"/>
              </a:lnSpc>
              <a:spcBef>
                <a:spcPts val="600"/>
              </a:spcBef>
              <a:spcAft>
                <a:spcPts val="600"/>
              </a:spcAft>
              <a:buNone/>
            </a:pPr>
            <a:r>
              <a:rPr lang="nl-NL" sz="1800" i="1" dirty="0">
                <a:solidFill>
                  <a:srgbClr val="595959"/>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nl-NL" sz="1800" i="1"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God is wel onzichtbaar, maar Zijn werk (alles wat Hij heeft geschapen) </a:t>
            </a:r>
            <a:br>
              <a:rPr lang="nl-NL" sz="1800" i="1"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br>
            <a:r>
              <a:rPr lang="nl-NL" sz="1800" i="1" dirty="0">
                <a:solidFill>
                  <a:srgbClr val="595959"/>
                </a:solidFill>
                <a:effectLst/>
                <a:latin typeface="Calibri" panose="020F0502020204030204" pitchFamily="34" charset="0"/>
                <a:ea typeface="Courier New" panose="02070309020205020404" pitchFamily="49" charset="0"/>
                <a:cs typeface="Courier New" panose="02070309020205020404" pitchFamily="49" charset="0"/>
              </a:rPr>
              <a:t>bewijst Zijn eeuwige kracht. </a:t>
            </a:r>
            <a:r>
              <a:rPr lang="nl-NL" sz="1800" i="1" dirty="0">
                <a:solidFill>
                  <a:srgbClr val="595959"/>
                </a:solidFill>
                <a:effectLst/>
                <a:latin typeface="Times New Roman" panose="02020603050405020304" pitchFamily="18" charset="0"/>
                <a:ea typeface="Courier New" panose="02070309020205020404" pitchFamily="49" charset="0"/>
                <a:cs typeface="Times New Roman" panose="02020603050405020304" pitchFamily="18" charset="0"/>
              </a:rPr>
              <a:t>Want sinds het ontstaan van de wereld </a:t>
            </a:r>
            <a:br>
              <a:rPr lang="nl-NL" sz="1800" i="1" dirty="0">
                <a:solidFill>
                  <a:srgbClr val="595959"/>
                </a:solidFill>
                <a:effectLst/>
                <a:latin typeface="Times New Roman" panose="02020603050405020304" pitchFamily="18" charset="0"/>
                <a:ea typeface="Courier New" panose="02070309020205020404" pitchFamily="49" charset="0"/>
                <a:cs typeface="Times New Roman" panose="02020603050405020304" pitchFamily="18" charset="0"/>
              </a:rPr>
            </a:br>
            <a:r>
              <a:rPr lang="nl-NL" sz="1800" i="1" dirty="0">
                <a:solidFill>
                  <a:srgbClr val="595959"/>
                </a:solidFill>
                <a:effectLst/>
                <a:latin typeface="Times New Roman" panose="02020603050405020304" pitchFamily="18" charset="0"/>
                <a:ea typeface="Courier New" panose="02070309020205020404" pitchFamily="49" charset="0"/>
                <a:cs typeface="Times New Roman" panose="02020603050405020304" pitchFamily="18" charset="0"/>
              </a:rPr>
              <a:t>is Zijn bestaan duidelijk te herkennen uit wat Hij gemaakt heeft. </a:t>
            </a:r>
            <a:br>
              <a:rPr lang="nl-NL" sz="1800" i="1" dirty="0">
                <a:solidFill>
                  <a:srgbClr val="595959"/>
                </a:solidFill>
                <a:effectLst/>
                <a:latin typeface="Times New Roman" panose="02020603050405020304" pitchFamily="18" charset="0"/>
                <a:ea typeface="Courier New" panose="02070309020205020404" pitchFamily="49" charset="0"/>
                <a:cs typeface="Times New Roman" panose="02020603050405020304" pitchFamily="18" charset="0"/>
              </a:rPr>
            </a:br>
            <a:r>
              <a:rPr lang="nl-NL" sz="1800" i="1" dirty="0">
                <a:solidFill>
                  <a:srgbClr val="595959"/>
                </a:solidFill>
                <a:effectLst/>
                <a:latin typeface="Times New Roman" panose="02020603050405020304" pitchFamily="18" charset="0"/>
                <a:ea typeface="Courier New" panose="02070309020205020404" pitchFamily="49" charset="0"/>
                <a:cs typeface="Times New Roman" panose="02020603050405020304" pitchFamily="18" charset="0"/>
              </a:rPr>
              <a:t>Daarom  hebben de mensen geen enkele verontschuldiging.”</a:t>
            </a:r>
            <a:endParaRPr lang="nl-NL" sz="1800" dirty="0">
              <a:solidFill>
                <a:srgbClr val="595959"/>
              </a:solidFill>
              <a:effectLst/>
              <a:latin typeface="Times New Roman" panose="02020603050405020304" pitchFamily="18" charset="0"/>
              <a:ea typeface="Courier New" panose="02070309020205020404" pitchFamily="49"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23605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FB809-648B-7D58-AD77-747C0B999126}"/>
              </a:ext>
            </a:extLst>
          </p:cNvPr>
          <p:cNvSpPr>
            <a:spLocks noGrp="1"/>
          </p:cNvSpPr>
          <p:nvPr>
            <p:ph type="title"/>
          </p:nvPr>
        </p:nvSpPr>
        <p:spPr/>
        <p:txBody>
          <a:bodyPr/>
          <a:lstStyle/>
          <a:p>
            <a:r>
              <a:rPr lang="nl-NL" dirty="0"/>
              <a:t>Waarheid in de Bijbel</a:t>
            </a:r>
          </a:p>
        </p:txBody>
      </p:sp>
      <p:sp>
        <p:nvSpPr>
          <p:cNvPr id="3" name="Tijdelijke aanduiding voor inhoud 2">
            <a:extLst>
              <a:ext uri="{FF2B5EF4-FFF2-40B4-BE49-F238E27FC236}">
                <a16:creationId xmlns:a16="http://schemas.microsoft.com/office/drawing/2014/main" id="{F39E0E43-BFED-617B-0F6A-5EA8E90D06B7}"/>
              </a:ext>
            </a:extLst>
          </p:cNvPr>
          <p:cNvSpPr>
            <a:spLocks noGrp="1"/>
          </p:cNvSpPr>
          <p:nvPr>
            <p:ph idx="1"/>
          </p:nvPr>
        </p:nvSpPr>
        <p:spPr>
          <a:xfrm>
            <a:off x="838200" y="2547258"/>
            <a:ext cx="10515600" cy="3831771"/>
          </a:xfrm>
        </p:spPr>
        <p:txBody>
          <a:bodyPr>
            <a:normAutofit/>
          </a:bodyPr>
          <a:lstStyle/>
          <a:p>
            <a:pPr marL="0" indent="0">
              <a:buNone/>
            </a:pPr>
            <a:r>
              <a:rPr lang="he-IL" sz="3600" dirty="0"/>
              <a:t> אמת ‘</a:t>
            </a:r>
            <a:r>
              <a:rPr lang="nl-NL" sz="3600" dirty="0"/>
              <a:t>  </a:t>
            </a:r>
            <a:r>
              <a:rPr lang="nl-NL" sz="3600" dirty="0" err="1"/>
              <a:t>emeth</a:t>
            </a:r>
            <a:r>
              <a:rPr lang="nl-NL" sz="3600" dirty="0"/>
              <a:t>, </a:t>
            </a:r>
            <a:r>
              <a:rPr lang="nl-NL" sz="3600" dirty="0" err="1"/>
              <a:t>zn</a:t>
            </a:r>
            <a:r>
              <a:rPr lang="nl-NL" sz="3600" dirty="0"/>
              <a:t> (0571)</a:t>
            </a:r>
          </a:p>
          <a:p>
            <a:pPr marL="0" indent="0">
              <a:buNone/>
            </a:pPr>
            <a:r>
              <a:rPr lang="nl-NL" dirty="0"/>
              <a:t>vastigheid, trouw, waarheid, zekerheid, betrouwbaarheid, soliditeit, duurzaamheid,  trouw, waarachtigheid, werkelijk </a:t>
            </a:r>
          </a:p>
          <a:p>
            <a:pPr marL="0" indent="0">
              <a:buNone/>
            </a:pPr>
            <a:r>
              <a:rPr lang="he-IL" sz="3600" dirty="0"/>
              <a:t> אמן ‘</a:t>
            </a:r>
            <a:r>
              <a:rPr lang="nl-NL" sz="3600" dirty="0" err="1"/>
              <a:t>aman</a:t>
            </a:r>
            <a:r>
              <a:rPr lang="nl-NL" sz="3600" dirty="0"/>
              <a:t>, </a:t>
            </a:r>
            <a:r>
              <a:rPr lang="nl-NL" sz="3600" dirty="0" err="1"/>
              <a:t>ww</a:t>
            </a:r>
            <a:r>
              <a:rPr lang="nl-NL" sz="3600" dirty="0"/>
              <a:t> (0539)</a:t>
            </a:r>
          </a:p>
          <a:p>
            <a:pPr marL="0" indent="0">
              <a:buNone/>
            </a:pPr>
            <a:r>
              <a:rPr lang="nl-NL" dirty="0"/>
              <a:t>geloven, geloofwaardig, getrouw, trouw zijn, vertrouwen, betrouwbaar, waar worden, zeker zijn, verzekeren, bevestigen, vast, vastmaken, bevestigen, sterk staan, bestendig ondersteunen, gedragen worden, duurzaam maken, getoetst</a:t>
            </a:r>
          </a:p>
        </p:txBody>
      </p:sp>
      <p:sp>
        <p:nvSpPr>
          <p:cNvPr id="4" name="Tekstvak 3">
            <a:extLst>
              <a:ext uri="{FF2B5EF4-FFF2-40B4-BE49-F238E27FC236}">
                <a16:creationId xmlns:a16="http://schemas.microsoft.com/office/drawing/2014/main" id="{DCAAD5B0-2A09-9854-3496-5BC7EF7E3057}"/>
              </a:ext>
            </a:extLst>
          </p:cNvPr>
          <p:cNvSpPr txBox="1"/>
          <p:nvPr/>
        </p:nvSpPr>
        <p:spPr>
          <a:xfrm>
            <a:off x="2579914" y="1458686"/>
            <a:ext cx="8773886" cy="954107"/>
          </a:xfrm>
          <a:prstGeom prst="rect">
            <a:avLst/>
          </a:prstGeom>
          <a:noFill/>
        </p:spPr>
        <p:txBody>
          <a:bodyPr wrap="square" rtlCol="0">
            <a:spAutoFit/>
          </a:bodyPr>
          <a:lstStyle/>
          <a:p>
            <a:r>
              <a:rPr lang="nl-NL" sz="2800" dirty="0">
                <a:solidFill>
                  <a:schemeClr val="accent5">
                    <a:lumMod val="75000"/>
                  </a:schemeClr>
                </a:solidFill>
              </a:rPr>
              <a:t>Jezus zegt: Ik ben de weg, de waarheid en het Leven. </a:t>
            </a:r>
            <a:br>
              <a:rPr lang="nl-NL" sz="2800" dirty="0">
                <a:solidFill>
                  <a:schemeClr val="accent5">
                    <a:lumMod val="75000"/>
                  </a:schemeClr>
                </a:solidFill>
              </a:rPr>
            </a:br>
            <a:r>
              <a:rPr lang="nl-NL" sz="2800" dirty="0">
                <a:solidFill>
                  <a:schemeClr val="accent5">
                    <a:lumMod val="75000"/>
                  </a:schemeClr>
                </a:solidFill>
              </a:rPr>
              <a:t>Niemand komt tot de Vader dan door Mij!   Johannes 14:6</a:t>
            </a:r>
          </a:p>
        </p:txBody>
      </p:sp>
    </p:spTree>
    <p:extLst>
      <p:ext uri="{BB962C8B-B14F-4D97-AF65-F5344CB8AC3E}">
        <p14:creationId xmlns:p14="http://schemas.microsoft.com/office/powerpoint/2010/main" val="47419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2DD739-A85F-044A-F6F4-4DA48FF5777B}"/>
              </a:ext>
            </a:extLst>
          </p:cNvPr>
          <p:cNvSpPr>
            <a:spLocks noGrp="1"/>
          </p:cNvSpPr>
          <p:nvPr>
            <p:ph type="ctrTitle"/>
          </p:nvPr>
        </p:nvSpPr>
        <p:spPr>
          <a:xfrm>
            <a:off x="1524000" y="676886"/>
            <a:ext cx="9144000" cy="2387600"/>
          </a:xfrm>
        </p:spPr>
        <p:txBody>
          <a:bodyPr/>
          <a:lstStyle/>
          <a:p>
            <a:r>
              <a:rPr lang="nl-NL" dirty="0"/>
              <a:t>Wat is waarheid?</a:t>
            </a:r>
          </a:p>
        </p:txBody>
      </p:sp>
      <p:sp>
        <p:nvSpPr>
          <p:cNvPr id="3" name="Ondertitel 2">
            <a:extLst>
              <a:ext uri="{FF2B5EF4-FFF2-40B4-BE49-F238E27FC236}">
                <a16:creationId xmlns:a16="http://schemas.microsoft.com/office/drawing/2014/main" id="{CE0A01AA-1BF1-DA89-0C5E-9A8E1646B153}"/>
              </a:ext>
            </a:extLst>
          </p:cNvPr>
          <p:cNvSpPr>
            <a:spLocks noGrp="1"/>
          </p:cNvSpPr>
          <p:nvPr>
            <p:ph type="subTitle" idx="1"/>
          </p:nvPr>
        </p:nvSpPr>
        <p:spPr>
          <a:xfrm>
            <a:off x="1359877" y="3064486"/>
            <a:ext cx="9144000" cy="474785"/>
          </a:xfrm>
        </p:spPr>
        <p:txBody>
          <a:bodyPr/>
          <a:lstStyle/>
          <a:p>
            <a:r>
              <a:rPr lang="nl-NL" dirty="0"/>
              <a:t>Jezus voor Pilatus (Johannes 18:36-37)</a:t>
            </a:r>
          </a:p>
        </p:txBody>
      </p:sp>
      <p:sp>
        <p:nvSpPr>
          <p:cNvPr id="4" name="Tekstvak 3">
            <a:extLst>
              <a:ext uri="{FF2B5EF4-FFF2-40B4-BE49-F238E27FC236}">
                <a16:creationId xmlns:a16="http://schemas.microsoft.com/office/drawing/2014/main" id="{1B13448E-2D9C-553F-5E97-6CDDCCAF0687}"/>
              </a:ext>
            </a:extLst>
          </p:cNvPr>
          <p:cNvSpPr txBox="1"/>
          <p:nvPr/>
        </p:nvSpPr>
        <p:spPr>
          <a:xfrm>
            <a:off x="1242646" y="4126523"/>
            <a:ext cx="10081846" cy="1938992"/>
          </a:xfrm>
          <a:prstGeom prst="rect">
            <a:avLst/>
          </a:prstGeom>
          <a:noFill/>
        </p:spPr>
        <p:txBody>
          <a:bodyPr wrap="square" rtlCol="0">
            <a:spAutoFit/>
          </a:bodyPr>
          <a:lstStyle/>
          <a:p>
            <a:pPr algn="ctr"/>
            <a:r>
              <a:rPr lang="nl-NL" sz="2400" b="1" dirty="0"/>
              <a:t>Hiertoe ben Ik geboren en hiertoe ben Ik in de wereld gekomen, </a:t>
            </a:r>
            <a:br>
              <a:rPr lang="nl-NL" sz="2400" b="1" dirty="0"/>
            </a:br>
            <a:r>
              <a:rPr lang="nl-NL" sz="2400" b="1" dirty="0"/>
              <a:t>opdat Ik voor de waarheid zou getuigen; </a:t>
            </a:r>
            <a:br>
              <a:rPr lang="nl-NL" sz="2400" b="1" dirty="0"/>
            </a:br>
            <a:r>
              <a:rPr lang="nl-NL" sz="2400" b="1" dirty="0"/>
              <a:t>een ieder, die uit de waarheid is, hoort naar mijn stem.</a:t>
            </a:r>
          </a:p>
          <a:p>
            <a:pPr algn="ctr"/>
            <a:r>
              <a:rPr lang="nl-NL" sz="2400" dirty="0"/>
              <a:t>Pilatus </a:t>
            </a:r>
            <a:r>
              <a:rPr lang="nl-NL" sz="2400" dirty="0" err="1"/>
              <a:t>zeide</a:t>
            </a:r>
            <a:r>
              <a:rPr lang="nl-NL" sz="2400" dirty="0"/>
              <a:t> tot Hem</a:t>
            </a:r>
            <a:r>
              <a:rPr lang="nl-NL" sz="2400" b="1" dirty="0"/>
              <a:t>: Wat is waarheid? </a:t>
            </a:r>
            <a:r>
              <a:rPr lang="nl-NL" sz="2400" b="0" dirty="0"/>
              <a:t>En na dit </a:t>
            </a:r>
            <a:r>
              <a:rPr lang="nl-NL" sz="2400" dirty="0"/>
              <a:t>gezegd te hebben, kwam hij weder naar buiten tot de Joden en </a:t>
            </a:r>
            <a:r>
              <a:rPr lang="nl-NL" sz="2400" dirty="0" err="1"/>
              <a:t>zeide</a:t>
            </a:r>
            <a:r>
              <a:rPr lang="nl-NL" sz="2400" dirty="0"/>
              <a:t> tot hen: </a:t>
            </a:r>
            <a:r>
              <a:rPr lang="nl-NL" sz="2400" b="1" dirty="0"/>
              <a:t>Ik vind geen schuld in Hem</a:t>
            </a:r>
            <a:r>
              <a:rPr lang="nl-NL" sz="2400" dirty="0"/>
              <a:t>.</a:t>
            </a:r>
          </a:p>
        </p:txBody>
      </p:sp>
    </p:spTree>
    <p:extLst>
      <p:ext uri="{BB962C8B-B14F-4D97-AF65-F5344CB8AC3E}">
        <p14:creationId xmlns:p14="http://schemas.microsoft.com/office/powerpoint/2010/main" val="2026474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1ADE6-E151-0C96-BF1B-99C8993772CC}"/>
              </a:ext>
            </a:extLst>
          </p:cNvPr>
          <p:cNvSpPr>
            <a:spLocks noGrp="1"/>
          </p:cNvSpPr>
          <p:nvPr>
            <p:ph type="title"/>
          </p:nvPr>
        </p:nvSpPr>
        <p:spPr/>
        <p:txBody>
          <a:bodyPr/>
          <a:lstStyle/>
          <a:p>
            <a:r>
              <a:rPr lang="nl-NL" dirty="0"/>
              <a:t>Wat is Waarheid?</a:t>
            </a:r>
          </a:p>
        </p:txBody>
      </p:sp>
      <p:sp>
        <p:nvSpPr>
          <p:cNvPr id="3" name="Tijdelijke aanduiding voor inhoud 2">
            <a:extLst>
              <a:ext uri="{FF2B5EF4-FFF2-40B4-BE49-F238E27FC236}">
                <a16:creationId xmlns:a16="http://schemas.microsoft.com/office/drawing/2014/main" id="{9CBE32C2-58F5-E99D-6630-81E75D7ABF3D}"/>
              </a:ext>
            </a:extLst>
          </p:cNvPr>
          <p:cNvSpPr>
            <a:spLocks noGrp="1"/>
          </p:cNvSpPr>
          <p:nvPr>
            <p:ph idx="1"/>
          </p:nvPr>
        </p:nvSpPr>
        <p:spPr/>
        <p:txBody>
          <a:bodyPr>
            <a:normAutofit lnSpcReduction="10000"/>
          </a:bodyPr>
          <a:lstStyle/>
          <a:p>
            <a:pPr>
              <a:lnSpc>
                <a:spcPct val="130000"/>
              </a:lnSpc>
              <a:spcBef>
                <a:spcPts val="0"/>
              </a:spcBef>
            </a:pPr>
            <a:r>
              <a:rPr lang="nl-NL" dirty="0"/>
              <a:t>Hoe speelt waarheid een functie in het geloof</a:t>
            </a:r>
          </a:p>
          <a:p>
            <a:pPr>
              <a:lnSpc>
                <a:spcPct val="130000"/>
              </a:lnSpc>
              <a:spcBef>
                <a:spcPts val="0"/>
              </a:spcBef>
            </a:pPr>
            <a:r>
              <a:rPr lang="nl-NL" dirty="0"/>
              <a:t>Hoe verdedig je de waarheid met solide argumenten - apologetiek</a:t>
            </a:r>
          </a:p>
          <a:p>
            <a:pPr lvl="1">
              <a:lnSpc>
                <a:spcPct val="130000"/>
              </a:lnSpc>
              <a:spcBef>
                <a:spcPts val="0"/>
              </a:spcBef>
            </a:pPr>
            <a:r>
              <a:rPr lang="nl-NL" dirty="0" err="1"/>
              <a:t>Tactics</a:t>
            </a:r>
            <a:r>
              <a:rPr lang="nl-NL" dirty="0"/>
              <a:t> (KL) van </a:t>
            </a:r>
            <a:r>
              <a:rPr lang="nl-NL" dirty="0" err="1"/>
              <a:t>Gegor</a:t>
            </a:r>
            <a:r>
              <a:rPr lang="nl-NL" dirty="0"/>
              <a:t> </a:t>
            </a:r>
            <a:r>
              <a:rPr lang="nl-NL" dirty="0" err="1"/>
              <a:t>Koukl</a:t>
            </a:r>
            <a:r>
              <a:rPr lang="nl-NL" dirty="0"/>
              <a:t> - Vragen stellen (student bij Dean </a:t>
            </a:r>
            <a:r>
              <a:rPr lang="nl-NL" dirty="0" err="1"/>
              <a:t>Kenyon</a:t>
            </a:r>
            <a:r>
              <a:rPr lang="nl-NL" dirty="0"/>
              <a:t>)</a:t>
            </a:r>
          </a:p>
          <a:p>
            <a:pPr lvl="1">
              <a:lnSpc>
                <a:spcPct val="130000"/>
              </a:lnSpc>
              <a:spcBef>
                <a:spcPts val="0"/>
              </a:spcBef>
            </a:pPr>
            <a:r>
              <a:rPr lang="nl-NL" dirty="0"/>
              <a:t>Argumenten</a:t>
            </a:r>
          </a:p>
          <a:p>
            <a:pPr>
              <a:lnSpc>
                <a:spcPct val="130000"/>
              </a:lnSpc>
              <a:spcBef>
                <a:spcPts val="0"/>
              </a:spcBef>
            </a:pPr>
            <a:r>
              <a:rPr lang="nl-NL" dirty="0"/>
              <a:t>Geloofsbewijzen  en zin van het lijden (KL)</a:t>
            </a:r>
          </a:p>
          <a:p>
            <a:pPr>
              <a:lnSpc>
                <a:spcPct val="130000"/>
              </a:lnSpc>
              <a:spcBef>
                <a:spcPts val="0"/>
              </a:spcBef>
            </a:pPr>
            <a:r>
              <a:rPr lang="nl-NL" b="1" dirty="0">
                <a:solidFill>
                  <a:srgbClr val="0070C0"/>
                </a:solidFill>
              </a:rPr>
              <a:t>Doel</a:t>
            </a:r>
          </a:p>
          <a:p>
            <a:pPr lvl="1">
              <a:lnSpc>
                <a:spcPct val="130000"/>
              </a:lnSpc>
              <a:spcBef>
                <a:spcPts val="0"/>
              </a:spcBef>
            </a:pPr>
            <a:r>
              <a:rPr lang="nl-NL" b="1" dirty="0">
                <a:solidFill>
                  <a:srgbClr val="0070C0"/>
                </a:solidFill>
              </a:rPr>
              <a:t>informeren</a:t>
            </a:r>
            <a:r>
              <a:rPr lang="nl-NL" b="0" i="0" dirty="0">
                <a:solidFill>
                  <a:srgbClr val="000000"/>
                </a:solidFill>
                <a:effectLst/>
              </a:rPr>
              <a:t>, </a:t>
            </a:r>
          </a:p>
          <a:p>
            <a:pPr lvl="1">
              <a:lnSpc>
                <a:spcPct val="130000"/>
              </a:lnSpc>
              <a:spcBef>
                <a:spcPts val="0"/>
              </a:spcBef>
            </a:pPr>
            <a:r>
              <a:rPr lang="nl-NL" b="1" dirty="0">
                <a:solidFill>
                  <a:srgbClr val="0070C0"/>
                </a:solidFill>
              </a:rPr>
              <a:t>beseffen</a:t>
            </a:r>
            <a:r>
              <a:rPr lang="nl-NL" b="0" i="0" dirty="0">
                <a:solidFill>
                  <a:srgbClr val="000000"/>
                </a:solidFill>
                <a:effectLst/>
              </a:rPr>
              <a:t> dat er waardevolle </a:t>
            </a:r>
            <a:r>
              <a:rPr lang="nl-NL" b="1" dirty="0">
                <a:solidFill>
                  <a:srgbClr val="0070C0"/>
                </a:solidFill>
              </a:rPr>
              <a:t>redenen</a:t>
            </a:r>
            <a:r>
              <a:rPr lang="nl-NL" b="0" i="0" dirty="0">
                <a:solidFill>
                  <a:srgbClr val="000000"/>
                </a:solidFill>
                <a:effectLst/>
              </a:rPr>
              <a:t> zijn om te </a:t>
            </a:r>
            <a:r>
              <a:rPr lang="nl-NL" b="1" dirty="0">
                <a:solidFill>
                  <a:srgbClr val="0070C0"/>
                </a:solidFill>
              </a:rPr>
              <a:t>geloven</a:t>
            </a:r>
            <a:r>
              <a:rPr lang="nl-NL" b="0" i="0" dirty="0">
                <a:solidFill>
                  <a:srgbClr val="000000"/>
                </a:solidFill>
                <a:effectLst/>
              </a:rPr>
              <a:t> </a:t>
            </a:r>
          </a:p>
          <a:p>
            <a:pPr lvl="1">
              <a:lnSpc>
                <a:spcPct val="130000"/>
              </a:lnSpc>
              <a:spcBef>
                <a:spcPts val="0"/>
              </a:spcBef>
            </a:pPr>
            <a:r>
              <a:rPr lang="nl-NL" b="0" i="0" dirty="0">
                <a:solidFill>
                  <a:srgbClr val="000000"/>
                </a:solidFill>
                <a:effectLst/>
              </a:rPr>
              <a:t>en ook sterke </a:t>
            </a:r>
            <a:r>
              <a:rPr lang="nl-NL" b="1" dirty="0">
                <a:solidFill>
                  <a:srgbClr val="0070C0"/>
                </a:solidFill>
              </a:rPr>
              <a:t>argumenten</a:t>
            </a:r>
            <a:r>
              <a:rPr lang="nl-NL" b="0" i="0" dirty="0">
                <a:solidFill>
                  <a:srgbClr val="000000"/>
                </a:solidFill>
                <a:effectLst/>
              </a:rPr>
              <a:t> om daarvoor te staan. </a:t>
            </a:r>
            <a:endParaRPr lang="nl-NL" dirty="0"/>
          </a:p>
        </p:txBody>
      </p:sp>
    </p:spTree>
    <p:extLst>
      <p:ext uri="{BB962C8B-B14F-4D97-AF65-F5344CB8AC3E}">
        <p14:creationId xmlns:p14="http://schemas.microsoft.com/office/powerpoint/2010/main" val="347707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37739-325F-4D52-CD55-0E2CACB24F9B}"/>
              </a:ext>
            </a:extLst>
          </p:cNvPr>
          <p:cNvSpPr>
            <a:spLocks noGrp="1"/>
          </p:cNvSpPr>
          <p:nvPr>
            <p:ph type="title"/>
          </p:nvPr>
        </p:nvSpPr>
        <p:spPr/>
        <p:txBody>
          <a:bodyPr/>
          <a:lstStyle/>
          <a:p>
            <a:r>
              <a:rPr lang="nl-NL" dirty="0"/>
              <a:t>Waarheid</a:t>
            </a:r>
          </a:p>
        </p:txBody>
      </p:sp>
      <p:sp>
        <p:nvSpPr>
          <p:cNvPr id="3" name="Tijdelijke aanduiding voor inhoud 2">
            <a:extLst>
              <a:ext uri="{FF2B5EF4-FFF2-40B4-BE49-F238E27FC236}">
                <a16:creationId xmlns:a16="http://schemas.microsoft.com/office/drawing/2014/main" id="{84EB156A-EA4E-36A7-366F-E5CBE53CEE34}"/>
              </a:ext>
            </a:extLst>
          </p:cNvPr>
          <p:cNvSpPr>
            <a:spLocks noGrp="1"/>
          </p:cNvSpPr>
          <p:nvPr>
            <p:ph idx="1"/>
          </p:nvPr>
        </p:nvSpPr>
        <p:spPr/>
        <p:txBody>
          <a:bodyPr>
            <a:normAutofit lnSpcReduction="10000"/>
          </a:bodyPr>
          <a:lstStyle/>
          <a:p>
            <a:pPr>
              <a:lnSpc>
                <a:spcPct val="130000"/>
              </a:lnSpc>
              <a:spcBef>
                <a:spcPts val="0"/>
              </a:spcBef>
            </a:pPr>
            <a:r>
              <a:rPr lang="nl-NL" sz="3200" dirty="0"/>
              <a:t>Geen filosoof en geen theoloog</a:t>
            </a:r>
          </a:p>
          <a:p>
            <a:pPr>
              <a:lnSpc>
                <a:spcPct val="130000"/>
              </a:lnSpc>
              <a:spcBef>
                <a:spcPts val="0"/>
              </a:spcBef>
            </a:pPr>
            <a:r>
              <a:rPr lang="nl-NL" sz="3200" dirty="0"/>
              <a:t>Christen – Wis- en natuurkunde VU, Landbouwscheikunde plantenteelt Wageningen WUR, 60 jaar intensief volger/betrokken bij Bijbel en wetenschap</a:t>
            </a:r>
          </a:p>
          <a:p>
            <a:pPr>
              <a:lnSpc>
                <a:spcPct val="130000"/>
              </a:lnSpc>
              <a:spcBef>
                <a:spcPts val="0"/>
              </a:spcBef>
            </a:pPr>
            <a:endParaRPr lang="nl-NL" sz="3200" dirty="0"/>
          </a:p>
          <a:p>
            <a:pPr>
              <a:lnSpc>
                <a:spcPct val="130000"/>
              </a:lnSpc>
              <a:spcBef>
                <a:spcPts val="0"/>
              </a:spcBef>
            </a:pPr>
            <a:r>
              <a:rPr lang="nl-NL" sz="3200" dirty="0"/>
              <a:t>Waarheid over gebed en de uien 1987 </a:t>
            </a:r>
            <a:r>
              <a:rPr lang="nl-NL" sz="1400" dirty="0"/>
              <a:t>(</a:t>
            </a:r>
            <a:r>
              <a:rPr lang="nl-NL" sz="1400" dirty="0">
                <a:hlinkClick r:id="rId3"/>
              </a:rPr>
              <a:t>https://www.sinco.nl/1987-en-de-uienprijs/</a:t>
            </a:r>
            <a:r>
              <a:rPr lang="nl-NL" sz="1400" dirty="0"/>
              <a:t> )</a:t>
            </a:r>
            <a:br>
              <a:rPr lang="nl-NL" sz="3200" dirty="0"/>
            </a:br>
            <a:endParaRPr lang="nl-NL" sz="3200" dirty="0"/>
          </a:p>
        </p:txBody>
      </p:sp>
    </p:spTree>
    <p:extLst>
      <p:ext uri="{BB962C8B-B14F-4D97-AF65-F5344CB8AC3E}">
        <p14:creationId xmlns:p14="http://schemas.microsoft.com/office/powerpoint/2010/main" val="1771383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09748-44BE-0548-FDC9-7353E3FBA203}"/>
              </a:ext>
            </a:extLst>
          </p:cNvPr>
          <p:cNvSpPr>
            <a:spLocks noGrp="1"/>
          </p:cNvSpPr>
          <p:nvPr>
            <p:ph type="title"/>
          </p:nvPr>
        </p:nvSpPr>
        <p:spPr/>
        <p:txBody>
          <a:bodyPr/>
          <a:lstStyle/>
          <a:p>
            <a:r>
              <a:rPr lang="nl-NL" dirty="0"/>
              <a:t>De steenkool van meneer van Soest - 1962</a:t>
            </a:r>
          </a:p>
        </p:txBody>
      </p:sp>
      <p:pic>
        <p:nvPicPr>
          <p:cNvPr id="5" name="Afbeelding 4">
            <a:extLst>
              <a:ext uri="{FF2B5EF4-FFF2-40B4-BE49-F238E27FC236}">
                <a16:creationId xmlns:a16="http://schemas.microsoft.com/office/drawing/2014/main" id="{2066C6C7-1879-CBE2-BC2F-341FFAB9CB72}"/>
              </a:ext>
            </a:extLst>
          </p:cNvPr>
          <p:cNvPicPr>
            <a:picLocks noChangeAspect="1"/>
          </p:cNvPicPr>
          <p:nvPr/>
        </p:nvPicPr>
        <p:blipFill>
          <a:blip r:embed="rId2">
            <a:lum bright="-20000" contrast="40000"/>
          </a:blip>
          <a:stretch>
            <a:fillRect/>
          </a:stretch>
        </p:blipFill>
        <p:spPr>
          <a:xfrm>
            <a:off x="578505" y="1426341"/>
            <a:ext cx="6504511" cy="3151138"/>
          </a:xfrm>
          <a:prstGeom prst="rect">
            <a:avLst/>
          </a:prstGeom>
        </p:spPr>
      </p:pic>
      <p:sp>
        <p:nvSpPr>
          <p:cNvPr id="4" name="Tekstvak 3">
            <a:extLst>
              <a:ext uri="{FF2B5EF4-FFF2-40B4-BE49-F238E27FC236}">
                <a16:creationId xmlns:a16="http://schemas.microsoft.com/office/drawing/2014/main" id="{FAF326BC-C90B-2BA1-F3F3-43595BEEF942}"/>
              </a:ext>
            </a:extLst>
          </p:cNvPr>
          <p:cNvSpPr txBox="1"/>
          <p:nvPr/>
        </p:nvSpPr>
        <p:spPr>
          <a:xfrm>
            <a:off x="782760" y="5878677"/>
            <a:ext cx="6096000" cy="369332"/>
          </a:xfrm>
          <a:prstGeom prst="rect">
            <a:avLst/>
          </a:prstGeom>
          <a:noFill/>
        </p:spPr>
        <p:txBody>
          <a:bodyPr wrap="square">
            <a:spAutoFit/>
          </a:bodyPr>
          <a:lstStyle/>
          <a:p>
            <a:r>
              <a:rPr lang="nl-NL" dirty="0">
                <a:hlinkClick r:id="rId3"/>
              </a:rPr>
              <a:t>https://weet-magazine.nl/artikelen/historie/drijvende-bossen/</a:t>
            </a:r>
            <a:r>
              <a:rPr lang="nl-NL" dirty="0"/>
              <a:t> </a:t>
            </a:r>
          </a:p>
        </p:txBody>
      </p:sp>
      <p:pic>
        <p:nvPicPr>
          <p:cNvPr id="1026" name="Picture 2" descr="drijvende bossen">
            <a:extLst>
              <a:ext uri="{FF2B5EF4-FFF2-40B4-BE49-F238E27FC236}">
                <a16:creationId xmlns:a16="http://schemas.microsoft.com/office/drawing/2014/main" id="{24F2DAC7-4AF4-1971-65E0-E0D8E5F7B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686" y="3944739"/>
            <a:ext cx="3895443" cy="261773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4749BDB3-885E-9D2F-A2EE-709CE5945797}"/>
              </a:ext>
            </a:extLst>
          </p:cNvPr>
          <p:cNvSpPr txBox="1"/>
          <p:nvPr/>
        </p:nvSpPr>
        <p:spPr>
          <a:xfrm>
            <a:off x="578506" y="4584254"/>
            <a:ext cx="6504510" cy="369332"/>
          </a:xfrm>
          <a:prstGeom prst="rect">
            <a:avLst/>
          </a:prstGeom>
          <a:noFill/>
        </p:spPr>
        <p:txBody>
          <a:bodyPr wrap="square">
            <a:spAutoFit/>
          </a:bodyPr>
          <a:lstStyle/>
          <a:p>
            <a:r>
              <a:rPr lang="nl-NL" b="0" i="0" dirty="0">
                <a:solidFill>
                  <a:srgbClr val="2D1710"/>
                </a:solidFill>
                <a:effectLst/>
                <a:latin typeface="Arial" panose="020B0604020202020204" pitchFamily="34" charset="0"/>
              </a:rPr>
              <a:t>Vogels waren er nog niet…. Die zouden pas later komen???</a:t>
            </a:r>
            <a:endParaRPr lang="nl-NL" dirty="0"/>
          </a:p>
        </p:txBody>
      </p:sp>
    </p:spTree>
    <p:extLst>
      <p:ext uri="{BB962C8B-B14F-4D97-AF65-F5344CB8AC3E}">
        <p14:creationId xmlns:p14="http://schemas.microsoft.com/office/powerpoint/2010/main" val="33046116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1420</TotalTime>
  <Words>9524</Words>
  <Application>Microsoft Office PowerPoint</Application>
  <PresentationFormat>Breedbeeld</PresentationFormat>
  <Paragraphs>342</Paragraphs>
  <Slides>44</Slides>
  <Notes>20</Notes>
  <HiddenSlides>0</HiddenSlides>
  <MMClips>1</MMClips>
  <ScaleCrop>false</ScaleCrop>
  <HeadingPairs>
    <vt:vector size="6" baseType="variant">
      <vt:variant>
        <vt:lpstr>Gebruikte lettertypen</vt:lpstr>
      </vt:variant>
      <vt:variant>
        <vt:i4>17</vt:i4>
      </vt:variant>
      <vt:variant>
        <vt:lpstr>Thema</vt:lpstr>
      </vt:variant>
      <vt:variant>
        <vt:i4>1</vt:i4>
      </vt:variant>
      <vt:variant>
        <vt:lpstr>Diatitels</vt:lpstr>
      </vt:variant>
      <vt:variant>
        <vt:i4>44</vt:i4>
      </vt:variant>
    </vt:vector>
  </HeadingPairs>
  <TitlesOfParts>
    <vt:vector size="62" baseType="lpstr">
      <vt:lpstr>MS Gothic</vt:lpstr>
      <vt:lpstr>-apple-system</vt:lpstr>
      <vt:lpstr>arial</vt:lpstr>
      <vt:lpstr>arial</vt:lpstr>
      <vt:lpstr>Calibri</vt:lpstr>
      <vt:lpstr>Calibri Light</vt:lpstr>
      <vt:lpstr>Droid Sans</vt:lpstr>
      <vt:lpstr>Good Times</vt:lpstr>
      <vt:lpstr>Helvetica</vt:lpstr>
      <vt:lpstr>inherit</vt:lpstr>
      <vt:lpstr>Lato</vt:lpstr>
      <vt:lpstr>Linux Libertine</vt:lpstr>
      <vt:lpstr>Metrophobic</vt:lpstr>
      <vt:lpstr>Open Sans</vt:lpstr>
      <vt:lpstr>Stencil</vt:lpstr>
      <vt:lpstr>Times New Roman</vt:lpstr>
      <vt:lpstr>TitilliumRegular</vt:lpstr>
      <vt:lpstr>Kantoorthema</vt:lpstr>
      <vt:lpstr>Wat is waarheid?</vt:lpstr>
      <vt:lpstr>PowerPoint-presentatie</vt:lpstr>
      <vt:lpstr>PowerPoint-presentatie</vt:lpstr>
      <vt:lpstr>PowerPoint-presentatie</vt:lpstr>
      <vt:lpstr>Waarheid in de Bijbel</vt:lpstr>
      <vt:lpstr>Wat is waarheid?</vt:lpstr>
      <vt:lpstr>Wat is Waarheid?</vt:lpstr>
      <vt:lpstr>Waarheid</vt:lpstr>
      <vt:lpstr>De steenkool van meneer van Soest - 1962</vt:lpstr>
      <vt:lpstr>De schoolboeken</vt:lpstr>
      <vt:lpstr>Geologie  - nieuwe inzichten   …. 1980 Na de uitbarsting van Mount st Helen in Washington in 9 uur</vt:lpstr>
      <vt:lpstr>PowerPoint-presentatie</vt:lpstr>
      <vt:lpstr>PowerPoint-presentatie</vt:lpstr>
      <vt:lpstr>PowerPoint-presentatie</vt:lpstr>
      <vt:lpstr>PowerPoint-presentatie</vt:lpstr>
      <vt:lpstr>Waarom wordt  de waarheid verward?</vt:lpstr>
      <vt:lpstr>Genesis 1 onder vuur                    Hoe kwets je God het meest?</vt:lpstr>
      <vt:lpstr>De werkelijke achtergrond - verwarring </vt:lpstr>
      <vt:lpstr>De waarheid in het gedrang                       Verwarring en laster vandaag</vt:lpstr>
      <vt:lpstr>1. Is de Bijbel betrouwbaar?</vt:lpstr>
      <vt:lpstr>De evolutietheorie, big bang enz.</vt:lpstr>
      <vt:lpstr>90 % van alle soorten ontstond tegelijk</vt:lpstr>
      <vt:lpstr>In principe wijst alles op een Schepper</vt:lpstr>
      <vt:lpstr>Professor Dawkins – boegbeeld van Evolutie Is er een voorbeeld van toename aan informatie in organismen?</vt:lpstr>
      <vt:lpstr>Scheikunde en kansen</vt:lpstr>
      <vt:lpstr>Chemie Overal 5 VWO – H14 opgave 22</vt:lpstr>
      <vt:lpstr>Bloedstolling en &gt; 30 stollingsfactoren</vt:lpstr>
      <vt:lpstr>Topwetenschappers die geloven</vt:lpstr>
      <vt:lpstr>Prof James Tour   Kunnen we leven creëren als we alle eiwitten en andere stoffen  bij elkaar brengen?</vt:lpstr>
      <vt:lpstr>Topwetenschappers tonen de                                              mis-informatie</vt:lpstr>
      <vt:lpstr>Sanford over genetische degeneratie</vt:lpstr>
      <vt:lpstr>Degeneratie …. Sanford aan het woord:</vt:lpstr>
      <vt:lpstr>Evolutie compleet achterhaald!</vt:lpstr>
      <vt:lpstr>PowerPoint-presentatie</vt:lpstr>
      <vt:lpstr>Wereldwijde  familiestamboom</vt:lpstr>
      <vt:lpstr>Zijwieltjes </vt:lpstr>
      <vt:lpstr>“Zijwieltjes” van je Schepper!</vt:lpstr>
      <vt:lpstr>Alles wijst op een sublieme SCHEPPER</vt:lpstr>
      <vt:lpstr>Waarheid of leugen</vt:lpstr>
      <vt:lpstr>CO2 – Het is de vraag</vt:lpstr>
      <vt:lpstr>Bijbelse verwachting</vt:lpstr>
      <vt:lpstr>Het uur der WAARHEID</vt:lpstr>
      <vt:lpstr>Het uur der waarheid komt!</vt:lpstr>
      <vt:lpstr>Handout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 is waarheid?</dc:title>
  <dc:creator>Sinco Maat</dc:creator>
  <cp:lastModifiedBy>Sinco Maat</cp:lastModifiedBy>
  <cp:revision>14</cp:revision>
  <dcterms:created xsi:type="dcterms:W3CDTF">2023-01-10T00:29:09Z</dcterms:created>
  <dcterms:modified xsi:type="dcterms:W3CDTF">2023-01-13T16:06:15Z</dcterms:modified>
</cp:coreProperties>
</file>